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6" r:id="rId3"/>
    <p:sldMasterId id="2147483700" r:id="rId4"/>
  </p:sldMasterIdLst>
  <p:notesMasterIdLst>
    <p:notesMasterId r:id="rId34"/>
  </p:notesMasterIdLst>
  <p:sldIdLst>
    <p:sldId id="257" r:id="rId5"/>
    <p:sldId id="3033" r:id="rId6"/>
    <p:sldId id="3039" r:id="rId7"/>
    <p:sldId id="585" r:id="rId8"/>
    <p:sldId id="3021" r:id="rId9"/>
    <p:sldId id="682" r:id="rId10"/>
    <p:sldId id="3013" r:id="rId11"/>
    <p:sldId id="265" r:id="rId12"/>
    <p:sldId id="3012" r:id="rId13"/>
    <p:sldId id="3022" r:id="rId14"/>
    <p:sldId id="3024" r:id="rId15"/>
    <p:sldId id="3023" r:id="rId16"/>
    <p:sldId id="3035" r:id="rId17"/>
    <p:sldId id="3027" r:id="rId18"/>
    <p:sldId id="3026" r:id="rId19"/>
    <p:sldId id="3028" r:id="rId20"/>
    <p:sldId id="2987" r:id="rId21"/>
    <p:sldId id="273" r:id="rId22"/>
    <p:sldId id="292" r:id="rId23"/>
    <p:sldId id="276" r:id="rId24"/>
    <p:sldId id="3029" r:id="rId25"/>
    <p:sldId id="3036" r:id="rId26"/>
    <p:sldId id="271" r:id="rId27"/>
    <p:sldId id="3010" r:id="rId28"/>
    <p:sldId id="299" r:id="rId29"/>
    <p:sldId id="3030" r:id="rId30"/>
    <p:sldId id="3037" r:id="rId31"/>
    <p:sldId id="3038" r:id="rId32"/>
    <p:sldId id="3032"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76615" autoAdjust="0"/>
  </p:normalViewPr>
  <p:slideViewPr>
    <p:cSldViewPr snapToGrid="0">
      <p:cViewPr varScale="1">
        <p:scale>
          <a:sx n="67" d="100"/>
          <a:sy n="67"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E946810-0FFE-4FF1-800D-4C601CA7F8C7}" type="datetimeFigureOut">
              <a:rPr lang="he-IL" smtClean="0"/>
              <a:t>י"ז/שבט/תשפ"ג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5FB0C9C-374E-415A-8356-2114B03E87E9}" type="slidenum">
              <a:rPr lang="he-IL" smtClean="0"/>
              <a:t>‹#›</a:t>
            </a:fld>
            <a:endParaRPr lang="he-IL"/>
          </a:p>
        </p:txBody>
      </p:sp>
    </p:spTree>
    <p:extLst>
      <p:ext uri="{BB962C8B-B14F-4D97-AF65-F5344CB8AC3E}">
        <p14:creationId xmlns:p14="http://schemas.microsoft.com/office/powerpoint/2010/main" val="33295300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כי הפעילות מושתתת על שיעורי התוכנית "הכוחות שבדרך" הנלמדים בכיתה במסגרת כישורי חיים.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במפגש נדגיש את החידושים והעקרונות </a:t>
            </a:r>
            <a:r>
              <a:rPr kumimoji="0" lang="he-IL" sz="12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בתכנית</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החדשה, ואת חשיבות הרציפות והחיבורים בין העקרונות והתכנים הנלמדים בכיתה לבין הבית. </a:t>
            </a:r>
          </a:p>
          <a:p>
            <a:pPr algn="r" rtl="1">
              <a:lnSpc>
                <a:spcPct val="150000"/>
              </a:lnSpc>
            </a:pPr>
            <a:endParaRPr lang="he-IL" sz="1200" dirty="0">
              <a:latin typeface="Calibri" panose="020F0502020204030204" pitchFamily="34" charset="0"/>
              <a:cs typeface="Calibri" panose="020F0502020204030204" pitchFamily="34" charset="0"/>
            </a:endParaRPr>
          </a:p>
          <a:p>
            <a:pPr algn="r" rtl="1">
              <a:lnSpc>
                <a:spcPct val="150000"/>
              </a:lnSpc>
            </a:pPr>
            <a:r>
              <a:rPr lang="he-IL" sz="1200" dirty="0">
                <a:latin typeface="Calibri" panose="020F0502020204030204" pitchFamily="34" charset="0"/>
                <a:cs typeface="Calibri" panose="020F0502020204030204" pitchFamily="34" charset="0"/>
              </a:rPr>
              <a:t>לקראת המפגש, יש להכין מראש לכל משתתף  - צנצנת / קופסה, פתקים ב-3 צבעים שונים או להכין קופונים להדפסה בצבעים שונים (קבצים להדפסה בסוף המצגת).</a:t>
            </a:r>
          </a:p>
          <a:p>
            <a:pPr algn="r" rtl="1">
              <a:lnSpc>
                <a:spcPct val="150000"/>
              </a:lnSpc>
            </a:pPr>
            <a:endParaRPr lang="he-IL"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a:latin typeface="Calibri" panose="020F0502020204030204" pitchFamily="34" charset="0"/>
                <a:cs typeface="Calibri" panose="020F0502020204030204" pitchFamily="34" charset="0"/>
              </a:rPr>
              <a:t>שם השיעור מבוסס על מודל </a:t>
            </a:r>
            <a:r>
              <a:rPr lang="he-IL" sz="1200" b="1" dirty="0" err="1">
                <a:latin typeface="Calibri" panose="020F0502020204030204" pitchFamily="34" charset="0"/>
                <a:cs typeface="Calibri" panose="020F0502020204030204" pitchFamily="34" charset="0"/>
              </a:rPr>
              <a:t>אנ"י</a:t>
            </a:r>
            <a:r>
              <a:rPr lang="he-IL" sz="1200" b="1" dirty="0">
                <a:latin typeface="Calibri" panose="020F0502020204030204" pitchFamily="34" charset="0"/>
                <a:cs typeface="Calibri" panose="020F0502020204030204" pitchFamily="34" charset="0"/>
              </a:rPr>
              <a:t> ליצירת שייכות, אשר יוקנה במהלכו (</a:t>
            </a:r>
            <a:r>
              <a:rPr lang="he-IL" sz="1200" b="1" dirty="0" err="1">
                <a:latin typeface="Calibri" panose="020F0502020204030204" pitchFamily="34" charset="0"/>
                <a:cs typeface="Calibri" panose="020F0502020204030204" pitchFamily="34" charset="0"/>
              </a:rPr>
              <a:t>רוזנבוים</a:t>
            </a:r>
            <a:r>
              <a:rPr lang="he-IL" sz="1200" b="1" dirty="0">
                <a:latin typeface="Calibri" panose="020F0502020204030204" pitchFamily="34" charset="0"/>
                <a:cs typeface="Calibri" panose="020F0502020204030204" pitchFamily="34" charset="0"/>
              </a:rPr>
              <a:t>, 2017).</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360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עקרון האוניברסליות נוגע בקווי דמיון בקבוצה. התחושה יוצרת אחווה, הבנה הדדית, הזדהות, תמיכה וקרבה.</a:t>
            </a:r>
            <a:r>
              <a:rPr lang="en-US" dirty="0"/>
              <a:t/>
            </a:r>
            <a:br>
              <a:rPr lang="en-US" dirty="0"/>
            </a:br>
            <a:r>
              <a:rPr lang="he-IL" dirty="0"/>
              <a:t>עקרון האוניברסליות בקבוצה מעניק נחמה, קבלה, תוקף ולגיטימציה לתחושות, דעות וסיטואציות בחיי חבריה ובכך מקנה תחושת שייכות בקבוצה.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2734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1" i="0" u="none" strike="noStrike" dirty="0">
                <a:solidFill>
                  <a:srgbClr val="000000"/>
                </a:solidFill>
                <a:effectLst/>
                <a:latin typeface="David" panose="020E0502060401010101" pitchFamily="34" charset="-79"/>
              </a:rPr>
              <a:t>חומרים דרושים </a:t>
            </a:r>
            <a:r>
              <a:rPr lang="he-IL" sz="1200" b="0" i="0" u="none" strike="noStrike" dirty="0">
                <a:solidFill>
                  <a:srgbClr val="000000"/>
                </a:solidFill>
                <a:effectLst/>
                <a:latin typeface="David" panose="020E0502060401010101" pitchFamily="34" charset="-79"/>
              </a:rPr>
              <a:t>– צנצנת / קופסה, פתקים ב-3 צבעים שונים או להכין שוברים להדפסה בצבעים שונים – שובר מההורה לילד, שובר מהילד להורה, ושובר לפעילות משותפת (שוברים מוכנים להדפסה בשקף ).</a:t>
            </a:r>
            <a:br>
              <a:rPr lang="he-IL" sz="1200" b="0" i="0" u="none" strike="noStrike" dirty="0">
                <a:solidFill>
                  <a:srgbClr val="000000"/>
                </a:solidFill>
                <a:effectLst/>
                <a:latin typeface="David" panose="020E0502060401010101" pitchFamily="34" charset="-79"/>
              </a:rPr>
            </a:br>
            <a:r>
              <a:rPr lang="he-IL" sz="1200" b="1" i="0" u="none" strike="noStrike" dirty="0">
                <a:solidFill>
                  <a:srgbClr val="000000"/>
                </a:solidFill>
                <a:effectLst/>
                <a:latin typeface="David" panose="020E0502060401010101" pitchFamily="34" charset="-79"/>
              </a:rPr>
              <a:t>מטרת הפעילות </a:t>
            </a:r>
            <a:r>
              <a:rPr lang="he-IL" sz="1200" b="0" i="0" u="none" strike="noStrike" dirty="0">
                <a:solidFill>
                  <a:srgbClr val="000000"/>
                </a:solidFill>
                <a:effectLst/>
                <a:latin typeface="David" panose="020E0502060401010101" pitchFamily="34" charset="-79"/>
              </a:rPr>
              <a:t>- הכנת שוברים אחד לשני כפתקים הנכנסים ל'צנצנת ההפתעות המשפחתית שלנו'. </a:t>
            </a:r>
            <a:br>
              <a:rPr lang="he-IL" sz="1200" b="0" i="0" u="none" strike="noStrike" dirty="0">
                <a:solidFill>
                  <a:srgbClr val="000000"/>
                </a:solidFill>
                <a:effectLst/>
                <a:latin typeface="David" panose="020E0502060401010101" pitchFamily="34" charset="-79"/>
              </a:rPr>
            </a:br>
            <a:r>
              <a:rPr lang="he-IL" sz="1200" b="0" i="0" u="none" strike="noStrike" dirty="0">
                <a:solidFill>
                  <a:srgbClr val="000000"/>
                </a:solidFill>
                <a:effectLst/>
                <a:latin typeface="David" panose="020E0502060401010101" pitchFamily="34" charset="-79"/>
              </a:rPr>
              <a:t>בכל שובר כל אחד מתחייב בפני השני לעשות עבורו מעשה נחמד ומתחשב. </a:t>
            </a:r>
            <a:r>
              <a:rPr lang="en-US" sz="1200" b="0" i="0" u="none" strike="noStrike" dirty="0">
                <a:solidFill>
                  <a:srgbClr val="000000"/>
                </a:solidFill>
                <a:effectLst/>
                <a:latin typeface="David" panose="020E0502060401010101" pitchFamily="34" charset="-79"/>
              </a:rPr>
              <a:t/>
            </a:r>
            <a:br>
              <a:rPr lang="en-US" sz="1200" b="0" i="0" u="none" strike="noStrike" dirty="0">
                <a:solidFill>
                  <a:srgbClr val="000000"/>
                </a:solidFill>
                <a:effectLst/>
                <a:latin typeface="David" panose="020E0502060401010101" pitchFamily="34" charset="-79"/>
              </a:rPr>
            </a:br>
            <a:r>
              <a:rPr lang="he-IL" sz="1200" b="0" i="0" u="none" strike="noStrike" dirty="0">
                <a:solidFill>
                  <a:srgbClr val="000000"/>
                </a:solidFill>
                <a:effectLst/>
                <a:latin typeface="David" panose="020E0502060401010101" pitchFamily="34" charset="-79"/>
              </a:rPr>
              <a:t>בסוף השיעור (שקופית 29) ישנה </a:t>
            </a:r>
            <a:r>
              <a:rPr lang="he-IL" sz="1200" b="1" i="0" u="none" strike="noStrike" dirty="0">
                <a:solidFill>
                  <a:srgbClr val="000000"/>
                </a:solidFill>
                <a:effectLst/>
                <a:latin typeface="David" panose="020E0502060401010101" pitchFamily="34" charset="-79"/>
              </a:rPr>
              <a:t>קובייה </a:t>
            </a:r>
            <a:r>
              <a:rPr lang="he-IL" sz="1200" b="0" i="0" u="none" strike="noStrike" dirty="0">
                <a:solidFill>
                  <a:srgbClr val="000000"/>
                </a:solidFill>
                <a:effectLst/>
                <a:latin typeface="David" panose="020E0502060401010101" pitchFamily="34" charset="-79"/>
              </a:rPr>
              <a:t>אותה ניתן להטיל ולהוציא פתק בהתאם לצבע שיצא.</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0" i="0" u="none" strike="noStrike" dirty="0">
                <a:solidFill>
                  <a:srgbClr val="000000"/>
                </a:solidFill>
                <a:effectLst/>
                <a:latin typeface="David" panose="020E0502060401010101" pitchFamily="34" charset="-79"/>
              </a:rPr>
              <a:t>לחילופין, מדי פעם ניתן להוציא שובר באקראי ולקבל האחד מהשני את ההטבה או את התודה שכתובה בהם. </a:t>
            </a:r>
            <a:endParaRPr lang="he-IL" sz="1200" b="0" dirty="0">
              <a:effectLst/>
            </a:endParaRPr>
          </a:p>
        </p:txBody>
      </p:sp>
      <p:sp>
        <p:nvSpPr>
          <p:cNvPr id="796" name="Google Shape;796;p1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62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השוברים מוצגים בהדרגה בלחיצת כפתור. שוברים להדפסה בשקף 27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113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השוברים מוצגים בהדרגה בלחיצת כפתור. שוברים להדפסה בשקף 28 .</a:t>
            </a:r>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5589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he-IL" sz="1200" b="1" i="0" u="none" strike="noStrike" dirty="0">
                <a:solidFill>
                  <a:srgbClr val="000000"/>
                </a:solidFill>
                <a:effectLst/>
                <a:latin typeface="David" panose="020E0502060401010101" pitchFamily="34" charset="-79"/>
              </a:rPr>
              <a:t>חומרים דרושים </a:t>
            </a:r>
            <a:r>
              <a:rPr lang="he-IL" sz="1200" b="0" i="0" u="none" strike="noStrike" dirty="0">
                <a:solidFill>
                  <a:srgbClr val="000000"/>
                </a:solidFill>
                <a:effectLst/>
                <a:latin typeface="David" panose="020E0502060401010101" pitchFamily="34" charset="-79"/>
              </a:rPr>
              <a:t>– צנצנת / קופסא, פתקים ב-3 צבעים שונים או להכין קופונים להדפסה בצבעים שונים – קופון מההורה לילד, קופון מהילד להורה, וקופון לפעילות משותפת (קופונים מוכנים להדפסה בשקף 24).</a:t>
            </a:r>
            <a:br>
              <a:rPr lang="he-IL" sz="1200" b="0" i="0" u="none" strike="noStrike" dirty="0">
                <a:solidFill>
                  <a:srgbClr val="000000"/>
                </a:solidFill>
                <a:effectLst/>
                <a:latin typeface="David" panose="020E0502060401010101" pitchFamily="34" charset="-79"/>
              </a:rPr>
            </a:br>
            <a:r>
              <a:rPr lang="he-IL" sz="1200" b="1" i="0" u="none" strike="noStrike" dirty="0">
                <a:solidFill>
                  <a:srgbClr val="000000"/>
                </a:solidFill>
                <a:effectLst/>
                <a:latin typeface="David" panose="020E0502060401010101" pitchFamily="34" charset="-79"/>
              </a:rPr>
              <a:t>מטרת הפעילות </a:t>
            </a:r>
            <a:r>
              <a:rPr lang="he-IL" sz="1200" b="0" i="0" u="none" strike="noStrike" dirty="0">
                <a:solidFill>
                  <a:srgbClr val="000000"/>
                </a:solidFill>
                <a:effectLst/>
                <a:latin typeface="David" panose="020E0502060401010101" pitchFamily="34" charset="-79"/>
              </a:rPr>
              <a:t>- הכנת קופונים אחד לשני כפתקים הנכנסים ל'צנצנת ההפתעות המשפחתית שלנו'. </a:t>
            </a:r>
            <a:br>
              <a:rPr lang="he-IL" sz="1200" b="0" i="0" u="none" strike="noStrike" dirty="0">
                <a:solidFill>
                  <a:srgbClr val="000000"/>
                </a:solidFill>
                <a:effectLst/>
                <a:latin typeface="David" panose="020E0502060401010101" pitchFamily="34" charset="-79"/>
              </a:rPr>
            </a:br>
            <a:r>
              <a:rPr lang="he-IL" sz="1200" b="0" i="0" u="none" strike="noStrike" dirty="0">
                <a:solidFill>
                  <a:srgbClr val="000000"/>
                </a:solidFill>
                <a:effectLst/>
                <a:latin typeface="David" panose="020E0502060401010101" pitchFamily="34" charset="-79"/>
              </a:rPr>
              <a:t>בכל קופון כל אחד מתחייב בפני השני לעשות עבורו מעשה נחמד ומתחשב. </a:t>
            </a:r>
            <a:r>
              <a:rPr lang="en-US" sz="1200" b="0" i="0" u="none" strike="noStrike" dirty="0">
                <a:solidFill>
                  <a:srgbClr val="000000"/>
                </a:solidFill>
                <a:effectLst/>
                <a:latin typeface="David" panose="020E0502060401010101" pitchFamily="34" charset="-79"/>
              </a:rPr>
              <a:t/>
            </a:r>
            <a:br>
              <a:rPr lang="en-US" sz="1200" b="0" i="0" u="none" strike="noStrike" dirty="0">
                <a:solidFill>
                  <a:srgbClr val="000000"/>
                </a:solidFill>
                <a:effectLst/>
                <a:latin typeface="David" panose="020E0502060401010101" pitchFamily="34" charset="-79"/>
              </a:rPr>
            </a:br>
            <a:r>
              <a:rPr lang="he-IL" sz="1200" b="0" i="0" u="none" strike="noStrike" dirty="0">
                <a:solidFill>
                  <a:srgbClr val="000000"/>
                </a:solidFill>
                <a:effectLst/>
                <a:latin typeface="David" panose="020E0502060401010101" pitchFamily="34" charset="-79"/>
              </a:rPr>
              <a:t>מדי פעם ניתן להוציא קופון באקראי ולקבל האחד מהשני את ההטבה הכתובה בו. </a:t>
            </a:r>
            <a:endParaRPr lang="he-IL" sz="1200" b="0" dirty="0">
              <a:effectLst/>
            </a:endParaRPr>
          </a:p>
          <a:p>
            <a:pPr marL="0" marR="0" lvl="0" indent="0" algn="r" rtl="1">
              <a:lnSpc>
                <a:spcPct val="100000"/>
              </a:lnSpc>
              <a:spcBef>
                <a:spcPts val="0"/>
              </a:spcBef>
              <a:spcAft>
                <a:spcPts val="0"/>
              </a:spcAft>
              <a:buClr>
                <a:schemeClr val="dk1"/>
              </a:buClr>
              <a:buSzPts val="1200"/>
              <a:buFont typeface="Calibri"/>
              <a:buNone/>
            </a:pPr>
            <a:r>
              <a:rPr lang="he-IL" sz="1200" b="0" i="0" u="none" strike="noStrike" dirty="0">
                <a:solidFill>
                  <a:srgbClr val="000000"/>
                </a:solidFill>
                <a:effectLst/>
                <a:latin typeface="David" panose="020E0502060401010101" pitchFamily="34" charset="-79"/>
              </a:rPr>
              <a:t> </a:t>
            </a:r>
            <a:endParaRPr lang="he-IL" dirty="0"/>
          </a:p>
        </p:txBody>
      </p:sp>
      <p:sp>
        <p:nvSpPr>
          <p:cNvPr id="796" name="Google Shape;796;p1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01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בשקפים הבאים נציג בפני ההורים את החיבור לנושא השייכות מתוך שיעור בכישורי חיים, תוך חיבור הנושא בין הבית לכיתה ולבית הספר. </a:t>
            </a:r>
          </a:p>
          <a:p>
            <a:pPr marL="0" lvl="0" indent="0" algn="r" rtl="1">
              <a:spcBef>
                <a:spcPts val="0"/>
              </a:spcBef>
              <a:spcAft>
                <a:spcPts val="0"/>
              </a:spcAft>
              <a:buNone/>
            </a:pPr>
            <a:endParaRPr dirty="0"/>
          </a:p>
        </p:txBody>
      </p:sp>
      <p:sp>
        <p:nvSpPr>
          <p:cNvPr id="747" name="Google Shape;7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27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prstClr val="black"/>
              </a:buClr>
              <a:buSzPts val="1200"/>
              <a:buFont typeface="Calibri"/>
              <a:buNone/>
              <a:tabLst/>
              <a:defRPr/>
            </a:pPr>
            <a:r>
              <a:rPr kumimoji="0" lang="he-IL" sz="1200" b="0" i="0" u="none" strike="noStrike" kern="1200" cap="none" spc="0" normalizeH="0" baseline="0" noProof="0" dirty="0">
                <a:ln>
                  <a:noFill/>
                </a:ln>
                <a:solidFill>
                  <a:prstClr val="black"/>
                </a:solidFill>
                <a:effectLst/>
                <a:uLnTx/>
                <a:uFillTx/>
                <a:latin typeface="Calibri"/>
                <a:ea typeface="Calibri"/>
                <a:cs typeface="Calibri"/>
                <a:sym typeface="Calibri"/>
              </a:rPr>
              <a:t>בשלב זה, נציג בפני ההורים חיבור מתוך שיעור בכישורי חיים בנושא השייכות, תוך חיבור הנושא בין הבית לכיתה ולבית הספר. </a:t>
            </a:r>
            <a: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t/>
            </a:r>
            <a:br>
              <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rPr>
            </a:br>
            <a:r>
              <a:rPr kumimoji="0" lang="he-IL" sz="1200" b="0" i="0" u="none" strike="noStrike" kern="1200" cap="none" spc="0" normalizeH="0" baseline="0" noProof="0" dirty="0">
                <a:ln>
                  <a:noFill/>
                </a:ln>
                <a:solidFill>
                  <a:prstClr val="black"/>
                </a:solidFill>
                <a:effectLst/>
                <a:uLnTx/>
                <a:uFillTx/>
                <a:latin typeface="Calibri"/>
                <a:ea typeface="Calibri"/>
                <a:cs typeface="Calibri"/>
                <a:sym typeface="Calibri"/>
              </a:rPr>
              <a:t>נושא השייכות נלמד באופן ספירלי בשכבות הגיל השונות. בשכבת כיתה ג' עסקנו בנושא במסגרת יחידת הלימוד "נעים ביחד".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42588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rtl="1">
              <a:lnSpc>
                <a:spcPct val="100000"/>
              </a:lnSpc>
              <a:spcBef>
                <a:spcPts val="0"/>
              </a:spcBef>
              <a:spcAft>
                <a:spcPts val="0"/>
              </a:spcAft>
              <a:buClr>
                <a:schemeClr val="dk1"/>
              </a:buClr>
              <a:buSzPts val="1200"/>
              <a:buFont typeface="Calibri"/>
              <a:buNone/>
            </a:pPr>
            <a:r>
              <a:rPr lang="he-IL" sz="1200" dirty="0">
                <a:latin typeface="Calibri"/>
                <a:ea typeface="Calibri"/>
                <a:cs typeface="Calibri"/>
                <a:sym typeface="Calibri"/>
              </a:rPr>
              <a:t>נציג בפני ההורים חיבור לשיעור בכישורי חיים בנושא השייכות, תוך חיבור הנושא בין הבית לכיתה ולבית הספר.   </a:t>
            </a:r>
          </a:p>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3411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x-none" dirty="0"/>
              <a:t>סביבה חברתית יכולה להיות כיתה</a:t>
            </a:r>
            <a:r>
              <a:rPr lang="he-IL" dirty="0"/>
              <a:t>, </a:t>
            </a:r>
            <a:r>
              <a:rPr lang="x-none" dirty="0"/>
              <a:t>קבוצת חברים בחוג</a:t>
            </a:r>
            <a:r>
              <a:rPr lang="he-IL" dirty="0"/>
              <a:t>, </a:t>
            </a:r>
            <a:r>
              <a:rPr lang="x-none" dirty="0"/>
              <a:t>משפחה.</a:t>
            </a:r>
            <a:endParaRPr dirty="0"/>
          </a:p>
        </p:txBody>
      </p:sp>
      <p:sp>
        <p:nvSpPr>
          <p:cNvPr id="826" name="Google Shape;826;p1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952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2060"/>
              </a:buClr>
              <a:buSzPts val="1200"/>
              <a:buFont typeface="Calibri"/>
              <a:buNone/>
            </a:pPr>
            <a:r>
              <a:rPr lang="he-IL" sz="1200" b="0" dirty="0">
                <a:solidFill>
                  <a:srgbClr val="002060"/>
                </a:solidFill>
                <a:latin typeface="Calibri"/>
                <a:ea typeface="Calibri"/>
                <a:cs typeface="Calibri"/>
                <a:sym typeface="Calibri"/>
              </a:rPr>
              <a:t>השקף הבא מלמד את המודל </a:t>
            </a:r>
            <a:r>
              <a:rPr lang="x-none" sz="1200" b="0" dirty="0">
                <a:solidFill>
                  <a:srgbClr val="002060"/>
                </a:solidFill>
                <a:latin typeface="Calibri"/>
                <a:ea typeface="Calibri"/>
                <a:cs typeface="Calibri"/>
                <a:sym typeface="Calibri"/>
              </a:rPr>
              <a:t>שבו כל תלמיד/ה בכיתה יכול/ה לתרום לתחושת השייכות בכיתה – </a:t>
            </a:r>
            <a:r>
              <a:rPr lang="he-IL" sz="1200" b="0" dirty="0">
                <a:solidFill>
                  <a:srgbClr val="002060"/>
                </a:solidFill>
                <a:latin typeface="Calibri"/>
                <a:ea typeface="Calibri"/>
                <a:cs typeface="Calibri"/>
                <a:sym typeface="Calibri"/>
              </a:rPr>
              <a:t> </a:t>
            </a:r>
            <a:r>
              <a:rPr lang="x-none" sz="1200" b="0" dirty="0">
                <a:solidFill>
                  <a:srgbClr val="002060"/>
                </a:solidFill>
                <a:latin typeface="Calibri"/>
                <a:ea typeface="Calibri"/>
                <a:cs typeface="Calibri"/>
                <a:sym typeface="Calibri"/>
              </a:rPr>
              <a:t>של עצמו ושל האחרים.</a:t>
            </a:r>
            <a:endParaRPr dirty="0"/>
          </a:p>
        </p:txBody>
      </p:sp>
      <p:sp>
        <p:nvSpPr>
          <p:cNvPr id="910" name="Google Shape;9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623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lang="he-IL" dirty="0"/>
          </a:p>
        </p:txBody>
      </p:sp>
      <p:sp>
        <p:nvSpPr>
          <p:cNvPr id="631" name="Google Shape;631;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4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b="1" dirty="0"/>
              <a:t>הרחבה למורה:</a:t>
            </a:r>
            <a:r>
              <a:rPr lang="he-IL" b="1" dirty="0"/>
              <a:t> </a:t>
            </a:r>
            <a:r>
              <a:rPr lang="he-IL" b="0" dirty="0"/>
              <a:t>למדנו כיצד כל תלמיד/ה בכיתה יכול/ה לתרום לתחושת השייכות בכיתה –  של עצמו ושל האחרים, </a:t>
            </a:r>
            <a:r>
              <a:rPr lang="en-US" b="0" dirty="0"/>
              <a:t/>
            </a:r>
            <a:br>
              <a:rPr lang="en-US" b="0" dirty="0"/>
            </a:br>
            <a:r>
              <a:rPr lang="he-IL" b="1" dirty="0"/>
              <a:t>באמצעות מודל </a:t>
            </a:r>
            <a:r>
              <a:rPr lang="he-IL" b="1" dirty="0" err="1"/>
              <a:t>האנ"י</a:t>
            </a:r>
            <a:r>
              <a:rPr lang="he-IL" b="1" dirty="0"/>
              <a:t> (</a:t>
            </a:r>
            <a:r>
              <a:rPr lang="he-IL" b="1" dirty="0" err="1"/>
              <a:t>רוזנבוים</a:t>
            </a:r>
            <a:r>
              <a:rPr lang="he-IL" b="1" dirty="0"/>
              <a:t>, 2017):</a:t>
            </a:r>
            <a:endParaRPr lang="he-IL" b="0" dirty="0"/>
          </a:p>
          <a:p>
            <a:pPr marL="0" marR="0" lvl="0" indent="0" algn="r" rtl="1">
              <a:lnSpc>
                <a:spcPct val="100000"/>
              </a:lnSpc>
              <a:spcBef>
                <a:spcPts val="0"/>
              </a:spcBef>
              <a:spcAft>
                <a:spcPts val="0"/>
              </a:spcAft>
              <a:buClr>
                <a:schemeClr val="accent1"/>
              </a:buClr>
              <a:buSzPts val="1800"/>
              <a:buFont typeface="Calibri"/>
              <a:buNone/>
            </a:pPr>
            <a:r>
              <a:rPr lang="x-none" sz="1800" b="1" dirty="0">
                <a:solidFill>
                  <a:schemeClr val="accent1"/>
                </a:solidFill>
                <a:latin typeface="Calibri"/>
                <a:ea typeface="Calibri"/>
                <a:cs typeface="Calibri"/>
                <a:sym typeface="Calibri"/>
              </a:rPr>
              <a:t>אנ"י </a:t>
            </a:r>
            <a:r>
              <a:rPr lang="x-none" dirty="0">
                <a:latin typeface="Calibri"/>
                <a:ea typeface="Calibri"/>
                <a:cs typeface="Calibri"/>
                <a:sym typeface="Calibri"/>
              </a:rPr>
              <a:t>- </a:t>
            </a:r>
            <a:r>
              <a:rPr lang="he-IL" dirty="0">
                <a:latin typeface="Calibri"/>
                <a:ea typeface="Calibri"/>
                <a:cs typeface="Calibri"/>
                <a:sym typeface="Calibri"/>
              </a:rPr>
              <a:t> </a:t>
            </a:r>
            <a:r>
              <a:rPr lang="x-none" dirty="0">
                <a:latin typeface="Calibri"/>
                <a:ea typeface="Calibri"/>
                <a:cs typeface="Calibri"/>
                <a:sym typeface="Calibri"/>
              </a:rPr>
              <a:t>שייכות היא ההרגשה של האדם שהוא </a:t>
            </a:r>
            <a:r>
              <a:rPr lang="x-none" sz="2000" b="1" dirty="0">
                <a:solidFill>
                  <a:schemeClr val="accent1"/>
                </a:solidFill>
                <a:latin typeface="Calibri"/>
                <a:ea typeface="Calibri"/>
                <a:cs typeface="Calibri"/>
                <a:sym typeface="Calibri"/>
              </a:rPr>
              <a:t>אהוב</a:t>
            </a:r>
            <a:r>
              <a:rPr lang="he-IL" sz="2000" b="1" dirty="0">
                <a:solidFill>
                  <a:schemeClr val="accent1"/>
                </a:solidFill>
                <a:latin typeface="Calibri"/>
                <a:ea typeface="Calibri"/>
                <a:cs typeface="Calibri"/>
                <a:sym typeface="Calibri"/>
              </a:rPr>
              <a:t>, </a:t>
            </a:r>
            <a:r>
              <a:rPr lang="x-none" sz="2000" b="1" dirty="0">
                <a:solidFill>
                  <a:schemeClr val="accent1"/>
                </a:solidFill>
                <a:latin typeface="Calibri"/>
                <a:ea typeface="Calibri"/>
                <a:cs typeface="Calibri"/>
                <a:sym typeface="Calibri"/>
              </a:rPr>
              <a:t>נחוץ ויכול </a:t>
            </a:r>
            <a:r>
              <a:rPr lang="x-none" dirty="0">
                <a:latin typeface="Calibri"/>
                <a:ea typeface="Calibri"/>
                <a:cs typeface="Calibri"/>
                <a:sym typeface="Calibri"/>
              </a:rPr>
              <a:t>להביא את עצמו לידי ביטוי בשדה החברתי שבו הוא פועל. </a:t>
            </a:r>
            <a:br>
              <a:rPr lang="x-none" dirty="0">
                <a:latin typeface="Calibri"/>
                <a:ea typeface="Calibri"/>
                <a:cs typeface="Calibri"/>
                <a:sym typeface="Calibri"/>
              </a:rPr>
            </a:br>
            <a:r>
              <a:rPr lang="x-none" dirty="0"/>
              <a:t>כאשר אני תורמ/ת לאחרים מהאוצר שבי גם אני מרגיש/ה אהוב/ה,</a:t>
            </a:r>
            <a:r>
              <a:rPr lang="he-IL" dirty="0"/>
              <a:t> </a:t>
            </a:r>
            <a:r>
              <a:rPr lang="x-none" dirty="0"/>
              <a:t>נחוצ/ה ויכול/ה.</a:t>
            </a:r>
            <a:endParaRPr dirty="0"/>
          </a:p>
          <a:p>
            <a:pPr marL="0" marR="0" lvl="0" indent="0" algn="r" rtl="1">
              <a:lnSpc>
                <a:spcPct val="100000"/>
              </a:lnSpc>
              <a:spcBef>
                <a:spcPts val="0"/>
              </a:spcBef>
              <a:spcAft>
                <a:spcPts val="0"/>
              </a:spcAft>
              <a:buClr>
                <a:schemeClr val="dk1"/>
              </a:buClr>
              <a:buSzPts val="1200"/>
              <a:buFont typeface="Calibri"/>
              <a:buNone/>
            </a:pPr>
            <a:r>
              <a:rPr lang="x-none" sz="1200" dirty="0">
                <a:latin typeface="Calibri"/>
                <a:ea typeface="Calibri"/>
                <a:cs typeface="Calibri"/>
                <a:sym typeface="Calibri"/>
              </a:rPr>
              <a:t>אני פעיל/ה ומשמעותי/ת בעשיה למען הקבוצה ולמען מטרותיה וזה מבסס את תחושת השייכות שלי בתוכה. </a:t>
            </a:r>
            <a:endParaRPr lang="he-IL" sz="1200" dirty="0">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he-IL" sz="1200" b="1" dirty="0">
                <a:latin typeface="Calibri"/>
                <a:cs typeface="Calibri"/>
                <a:sym typeface="Calibri"/>
              </a:rPr>
              <a:t>ניתן לבקש מהתלמידים להציג דוגמאות לשימוש שאנו עושים במודל </a:t>
            </a:r>
            <a:r>
              <a:rPr lang="he-IL" sz="1200" b="1" dirty="0" err="1">
                <a:latin typeface="Calibri"/>
                <a:cs typeface="Calibri"/>
                <a:sym typeface="Calibri"/>
              </a:rPr>
              <a:t>אנ"י</a:t>
            </a:r>
            <a:r>
              <a:rPr lang="he-IL" sz="1200" b="1" dirty="0">
                <a:latin typeface="Calibri"/>
                <a:cs typeface="Calibri"/>
                <a:sym typeface="Calibri"/>
              </a:rPr>
              <a:t> בכיתה. </a:t>
            </a:r>
          </a:p>
        </p:txBody>
      </p:sp>
      <p:sp>
        <p:nvSpPr>
          <p:cNvPr id="466" name="Google Shape;466;p2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0879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x-none" b="1" dirty="0"/>
              <a:t>הרחבה למורה:</a:t>
            </a:r>
            <a:r>
              <a:rPr lang="he-IL" b="1" dirty="0"/>
              <a:t> </a:t>
            </a:r>
            <a:r>
              <a:rPr lang="he-IL" b="0" dirty="0"/>
              <a:t>רעיונות יעלו בלחיצת כפתור. מומלץ לבקש מההורים להציע רעיונות ולהביא דוגמאות מהבית. </a:t>
            </a:r>
          </a:p>
          <a:p>
            <a:pPr marL="0" marR="0" lvl="0" indent="0" algn="r" rtl="1">
              <a:lnSpc>
                <a:spcPct val="100000"/>
              </a:lnSpc>
              <a:spcBef>
                <a:spcPts val="0"/>
              </a:spcBef>
              <a:spcAft>
                <a:spcPts val="0"/>
              </a:spcAft>
              <a:buClr>
                <a:schemeClr val="dk1"/>
              </a:buClr>
              <a:buSzPts val="1200"/>
              <a:buFont typeface="Calibri"/>
              <a:buNone/>
            </a:pPr>
            <a:r>
              <a:rPr lang="he-IL" b="1" dirty="0"/>
              <a:t>כיצד נפתח את שלושת מרכיבי </a:t>
            </a:r>
            <a:r>
              <a:rPr lang="he-IL" b="1" dirty="0" err="1"/>
              <a:t>האנ"י</a:t>
            </a:r>
            <a:r>
              <a:rPr lang="he-IL" b="1" dirty="0"/>
              <a:t> בבית?</a:t>
            </a:r>
          </a:p>
          <a:p>
            <a:pPr marL="0" marR="0" lvl="0" indent="0" algn="r" rtl="1">
              <a:lnSpc>
                <a:spcPct val="100000"/>
              </a:lnSpc>
              <a:spcBef>
                <a:spcPts val="0"/>
              </a:spcBef>
              <a:spcAft>
                <a:spcPts val="0"/>
              </a:spcAft>
              <a:buClr>
                <a:schemeClr val="dk1"/>
              </a:buClr>
              <a:buSzPts val="1200"/>
              <a:buFont typeface="Calibri"/>
              <a:buNone/>
            </a:pPr>
            <a:r>
              <a:rPr lang="he-IL" b="1" dirty="0"/>
              <a:t>אהוב</a:t>
            </a:r>
            <a:r>
              <a:rPr lang="he-IL" dirty="0"/>
              <a:t>- ביטויי אהבה והערכה כלפי הילד.</a:t>
            </a:r>
          </a:p>
          <a:p>
            <a:pPr marL="0" marR="0" lvl="0" indent="0" algn="r" rtl="1">
              <a:lnSpc>
                <a:spcPct val="100000"/>
              </a:lnSpc>
              <a:spcBef>
                <a:spcPts val="0"/>
              </a:spcBef>
              <a:spcAft>
                <a:spcPts val="0"/>
              </a:spcAft>
              <a:buClr>
                <a:schemeClr val="dk1"/>
              </a:buClr>
              <a:buSzPts val="1200"/>
              <a:buFont typeface="Calibri"/>
              <a:buNone/>
            </a:pPr>
            <a:r>
              <a:rPr lang="he-IL" b="1" dirty="0"/>
              <a:t>נחוץ</a:t>
            </a:r>
            <a:r>
              <a:rPr lang="he-IL" dirty="0"/>
              <a:t>- </a:t>
            </a:r>
            <a:r>
              <a:rPr lang="he-IL" b="1" dirty="0"/>
              <a:t>מתן אחריות ותפקידים משלו</a:t>
            </a:r>
            <a:r>
              <a:rPr lang="he-IL" dirty="0"/>
              <a:t>, למשל- עריכת השולחן בכל ערב לפני הארוחה. המסר לילדים הוא שהמבוגרים זקוקים וסומכים עליהם. </a:t>
            </a:r>
          </a:p>
          <a:p>
            <a:pPr marL="0" marR="0" lvl="0" indent="0" algn="r" rtl="1">
              <a:lnSpc>
                <a:spcPct val="100000"/>
              </a:lnSpc>
              <a:spcBef>
                <a:spcPts val="0"/>
              </a:spcBef>
              <a:spcAft>
                <a:spcPts val="0"/>
              </a:spcAft>
              <a:buClr>
                <a:schemeClr val="dk1"/>
              </a:buClr>
              <a:buSzPts val="1200"/>
              <a:buFont typeface="Calibri"/>
              <a:buNone/>
            </a:pPr>
            <a:r>
              <a:rPr lang="he-IL" b="1" dirty="0"/>
              <a:t>שיתוף הילד בחוויות של ההורה והתייעצות עימו בתכנים תואמים לגילו, </a:t>
            </a:r>
            <a:r>
              <a:rPr lang="he-IL" dirty="0"/>
              <a:t>יגרמו לילד להרגיש חשוב ויהוו עבורו דוגמה אישית לשיתוף. ילדים שמתייעצים איתם מרגישים תחושת חשיבות גדולה ומעצימה - "להורים שלי חשוב לשמוע מה יש לי לומר בנושא מסוים".</a:t>
            </a:r>
          </a:p>
          <a:p>
            <a:pPr marL="0" marR="0" lvl="0" indent="0" algn="r" rtl="1">
              <a:lnSpc>
                <a:spcPct val="100000"/>
              </a:lnSpc>
              <a:spcBef>
                <a:spcPts val="0"/>
              </a:spcBef>
              <a:spcAft>
                <a:spcPts val="0"/>
              </a:spcAft>
              <a:buClr>
                <a:schemeClr val="dk1"/>
              </a:buClr>
              <a:buSzPts val="1200"/>
              <a:buFont typeface="Calibri"/>
              <a:buNone/>
            </a:pPr>
            <a:r>
              <a:rPr lang="he-IL" b="1" dirty="0"/>
              <a:t>יכול-</a:t>
            </a:r>
            <a:r>
              <a:rPr lang="he-IL" dirty="0"/>
              <a:t> תחושת יכולת ומסוגלות נוצרת כשמאפשרים לילד לעשות דברים בעצמו, תוך עידוד ודברי שבח על עצם העשייה והדרך שבה הוא עשה ולא רק על התוצאה. ההתנסות תאפשר לילדים לחקור ולגלות את הכוחות והעוצמות שבתוכם.</a:t>
            </a:r>
            <a:endParaRPr dirty="0"/>
          </a:p>
        </p:txBody>
      </p:sp>
      <p:sp>
        <p:nvSpPr>
          <p:cNvPr id="466" name="Google Shape;466;p2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28995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lnSpc>
                <a:spcPct val="150000"/>
              </a:lnSpc>
            </a:pPr>
            <a:r>
              <a:rPr lang="he-IL" sz="1200" b="0" dirty="0">
                <a:solidFill>
                  <a:schemeClr val="bg2"/>
                </a:solidFill>
                <a:latin typeface="Gan CLM" panose="02000803000000000000" pitchFamily="2" charset="-79"/>
                <a:cs typeface="Gan CLM" panose="02000803000000000000" pitchFamily="2" charset="-79"/>
              </a:rPr>
              <a:t>אדם טובע מטבעות בחותם אחד, המשנה משווה בין אדם בשר ודם לקב"ה,</a:t>
            </a:r>
          </a:p>
          <a:p>
            <a:pPr algn="r">
              <a:lnSpc>
                <a:spcPct val="150000"/>
              </a:lnSpc>
            </a:pPr>
            <a:r>
              <a:rPr lang="he-IL" sz="1200" b="0" dirty="0">
                <a:solidFill>
                  <a:schemeClr val="bg2"/>
                </a:solidFill>
                <a:latin typeface="Gan CLM" panose="02000803000000000000" pitchFamily="2" charset="-79"/>
                <a:cs typeface="Gan CLM" panose="02000803000000000000" pitchFamily="2" charset="-79"/>
              </a:rPr>
              <a:t>כל ילד הוא מיוחד בדרכו שלו ותפקידנו כהורים וכאנשי חינוך, היא לעזור לו לגלות, למצוא ולפתח את הכוחות שבתוכו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85007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70" name="Google Shape;270;p1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0000000-1234-1234-1234-123412341234}" type="slidenum">
              <a:rPr kumimoji="0" lang="x-non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35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r" rtl="1">
              <a:spcBef>
                <a:spcPts val="0"/>
              </a:spcBef>
              <a:spcAft>
                <a:spcPts val="0"/>
              </a:spcAft>
              <a:buNone/>
            </a:pPr>
            <a:r>
              <a:rPr lang="he-IL" b="0" dirty="0"/>
              <a:t>לקראת סיום המפגש, נבקש לשמוע על החווייה במפגש.</a:t>
            </a:r>
          </a:p>
          <a:p>
            <a:pPr marL="0" lvl="0" indent="0" algn="r" rtl="1">
              <a:spcBef>
                <a:spcPts val="0"/>
              </a:spcBef>
              <a:spcAft>
                <a:spcPts val="0"/>
              </a:spcAft>
              <a:buNone/>
            </a:pPr>
            <a:r>
              <a:rPr lang="he-IL" b="0" dirty="0"/>
              <a:t>חשוב לחבר את ההורים לחשיבות המשימה – הקניית שפה לחיים, שעשויה לתרום לתלמידים - לתפקוד ולרווחה הנפשית שלהם, בהווה ובעתיד.</a:t>
            </a:r>
          </a:p>
          <a:p>
            <a:pPr marL="0" lvl="0" indent="0" algn="r" rtl="1">
              <a:spcBef>
                <a:spcPts val="0"/>
              </a:spcBef>
              <a:spcAft>
                <a:spcPts val="0"/>
              </a:spcAft>
              <a:buNone/>
            </a:pPr>
            <a:r>
              <a:rPr lang="he-IL" b="0" dirty="0"/>
              <a:t>כדאי להדגיש את העובדה שמדובר בתהליך חדש שהם לוקחים בו חלק משמעותי ושקיימת חשיבות רבה לשיתוף הפעולה ולהמשך העשייה והשיח גם בבית.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3596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980" name="Google Shape;98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688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4823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9583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להדגיש כי הפעילות מושתתת על שיעורי התוכנית "הכוחות שבדרך" הנלמדים בכיתה במסגרת כישורי חיים.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במפגש נדגיש את החידושים והעקרונות </a:t>
            </a:r>
            <a:r>
              <a:rPr kumimoji="0" lang="he-IL" sz="12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בתכנית</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החדשה, ואת חשיבות הרציפות והחיבורים בין העקרונות והתכנים הנלמדים בכיתה לבין הבית.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עפ"י מודל </a:t>
            </a:r>
            <a:r>
              <a:rPr lang="he-IL" b="1" dirty="0" err="1"/>
              <a:t>האנ"י</a:t>
            </a:r>
            <a:r>
              <a:rPr lang="he-IL" b="1" dirty="0"/>
              <a:t> (</a:t>
            </a:r>
            <a:r>
              <a:rPr lang="he-IL" b="1" dirty="0" err="1"/>
              <a:t>רוזנבוים</a:t>
            </a:r>
            <a:r>
              <a:rPr lang="he-IL" b="1" dirty="0"/>
              <a:t>, 2017) – מי שמרגיש </a:t>
            </a:r>
            <a:r>
              <a:rPr lang="he-IL" b="1" dirty="0" err="1"/>
              <a:t>אנ"י</a:t>
            </a:r>
            <a:r>
              <a:rPr lang="he-IL" b="1" dirty="0"/>
              <a:t>:</a:t>
            </a:r>
            <a:r>
              <a:rPr lang="en-US" b="1" dirty="0"/>
              <a:t> </a:t>
            </a:r>
            <a:r>
              <a:rPr lang="he-IL" b="1" dirty="0"/>
              <a:t>אהוב נחוץ ויכול – מרגיש טוב בשדה החברתי, מרגיש שייך.</a:t>
            </a: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1" name="Google Shape;631;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x-non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0312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5513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הנחיות: </a:t>
            </a: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1. משחק "מי כמוני?" – כל מי שמסכים/ה עם המשפט, קם/ה ועובר/ת מהר למקום שהתפנה. </a:t>
            </a: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2. לאחר החלפת המקום – ניתן לפתח ולהרחיב את אחד המשפטים שיכולים לעניין או לשעשע את הקבוצה על ידי פנייה לאחד מהתלמידים ו/או ההורים </a:t>
            </a: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שמסכימים</a:t>
            </a: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 ולבקש דוגמה למצב חיים שחווה שבו המשפט היה נכון, או פנייה לאחד מהתלמידים / ההורים </a:t>
            </a: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שלא מסכימים </a:t>
            </a: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ולבקש דוגמה למצב חיים שבו המשפט לא היה נכון. לדוגמה – מי כמוני אוהב חיבוקים?</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4688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הנחיות: </a:t>
            </a: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משחק "מי כמוני" – כל מי שמסכים/ה עם המשפט, קם/ה ועובר/ת מהר למקום שהתפנה.</a:t>
            </a:r>
            <a:r>
              <a:rPr kumimoji="0" lang="en-US"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a:r>
            <a:br>
              <a:rPr kumimoji="0" lang="en-US"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b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ההיגדים עולים בהדרגה בלחיצת כפתור. </a:t>
            </a: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endPar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הפעילות משותפת להורים ותלמידים</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09538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1"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הנחיות: </a:t>
            </a:r>
          </a:p>
          <a:p>
            <a:pPr marL="0" marR="0" lvl="0" indent="0" algn="r" defTabSz="914400" rtl="1" eaLnBrk="1" fontAlgn="base" latinLnBrk="0" hangingPunct="1">
              <a:lnSpc>
                <a:spcPct val="100000"/>
              </a:lnSpc>
              <a:spcBef>
                <a:spcPts val="0"/>
              </a:spcBef>
              <a:spcAft>
                <a:spcPts val="800"/>
              </a:spcAft>
              <a:buClrTx/>
              <a:buSzTx/>
              <a:buFont typeface="Arial" panose="020B0604020202020204" pitchFamily="34" charset="0"/>
              <a:buNone/>
              <a:tabLst/>
              <a:defRPr/>
            </a:pP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משחק "מי כמוני?" – כל מי שמסכים/ה עם המשפט, קם/ה ועובר/ת מהר למקום שהתפנה.</a:t>
            </a:r>
            <a:r>
              <a:rPr kumimoji="0" lang="en-US"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
            </a:r>
            <a:br>
              <a:rPr kumimoji="0" lang="en-US"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br>
            <a:r>
              <a:rPr kumimoji="0" lang="he-IL" sz="1800" b="0" i="0" u="none" strike="noStrike" kern="1200" cap="none" spc="0" normalizeH="0" baseline="0" noProof="0" dirty="0">
                <a:ln>
                  <a:noFill/>
                </a:ln>
                <a:solidFill>
                  <a:srgbClr val="000000"/>
                </a:solidFill>
                <a:effectLst/>
                <a:uLnTx/>
                <a:uFillTx/>
                <a:latin typeface="David" panose="020E0502060401010101" pitchFamily="34" charset="-79"/>
                <a:ea typeface="+mn-ea"/>
                <a:cs typeface="David" panose="020E0502060401010101" pitchFamily="34" charset="-79"/>
              </a:rPr>
              <a:t>ההיגדים עולים בהדרגה בלחיצת כפתור. </a:t>
            </a:r>
          </a:p>
          <a:p>
            <a:pPr marL="0" marR="0" lvl="0" indent="0" algn="r" defTabSz="914400" rtl="1" eaLnBrk="1" fontAlgn="auto" latinLnBrk="0" hangingPunct="1">
              <a:spcBef>
                <a:spcPts val="0"/>
              </a:spcBef>
              <a:spcAft>
                <a:spcPts val="0"/>
              </a:spcAft>
              <a:buClr>
                <a:prstClr val="black"/>
              </a:buClr>
              <a:buSzPts val="3600"/>
              <a:buFont typeface="Arial" panose="020B0604020202020204" pitchFamily="34" charset="0"/>
              <a:buNone/>
              <a:tabLst/>
              <a:defRPr/>
            </a:pPr>
            <a:endParaRPr kumimoji="0" lang="he-IL" sz="1200" i="0" u="none" strike="noStrike" kern="1200" cap="none" spc="0" normalizeH="0" baseline="0" noProof="0" dirty="0">
              <a:ln>
                <a:noFill/>
              </a:ln>
              <a:solidFill>
                <a:schemeClr val="tx2"/>
              </a:solidFill>
              <a:effectLst/>
              <a:uLnTx/>
              <a:uFillTx/>
              <a:latin typeface="Calibri"/>
              <a:ea typeface="+mn-ea"/>
            </a:endParaRP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a:endParaRPr>
          </a:p>
        </p:txBody>
      </p:sp>
    </p:spTree>
    <p:extLst>
      <p:ext uri="{BB962C8B-B14F-4D97-AF65-F5344CB8AC3E}">
        <p14:creationId xmlns:p14="http://schemas.microsoft.com/office/powerpoint/2010/main" val="145924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26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r" rtl="1">
              <a:lnSpc>
                <a:spcPct val="150000"/>
              </a:lnSpc>
              <a:spcAft>
                <a:spcPts val="800"/>
              </a:spcAft>
            </a:pPr>
            <a:r>
              <a:rPr lang="he-IL" sz="1400" b="1" dirty="0">
                <a:effectLst/>
                <a:latin typeface="David" panose="020E0502060401010101" pitchFamily="34" charset="-79"/>
                <a:ea typeface="Calibri" panose="020F0502020204030204" pitchFamily="34" charset="0"/>
                <a:cs typeface="David" panose="020E0502060401010101" pitchFamily="34" charset="-79"/>
              </a:rPr>
              <a:t>הנחיות:</a:t>
            </a:r>
            <a:r>
              <a:rPr lang="he-IL" sz="1400" dirty="0">
                <a:effectLst/>
                <a:latin typeface="David" panose="020E0502060401010101" pitchFamily="34" charset="-79"/>
                <a:ea typeface="Calibri" panose="020F0502020204030204" pitchFamily="34" charset="0"/>
                <a:cs typeface="David" panose="020E0502060401010101" pitchFamily="34" charset="-79"/>
              </a:rPr>
              <a:t> נקודות הדמיון שעלתה בפעילות קשורה לעקרון האוניברסליות. עקרון האוניברסליות מתייחס לתחושה להיות חלק מקבוצת אנשים שחולקים את אותן חוויות, גילוי שמסייע לאדם לראות שמה שהוא עובר נמצא גם אצל אחרים. ידיעה זו מקלה מאוד על בדידות, שהיא מקור להרבה מאוד קשיים רגשיים. </a:t>
            </a:r>
            <a:endParaRPr lang="en-US" sz="12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4F423-6232-421C-93B1-5E172F6A648B}"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521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9.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9.png"/><Relationship Id="rId17" Type="http://schemas.openxmlformats.org/officeDocument/2006/relationships/image" Target="../media/image21.sv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492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061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2676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41"/>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41"/>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24" name="Google Shape;24;p41"/>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mbria"/>
              <a:buNone/>
            </a:pPr>
            <a:endParaRPr sz="1800">
              <a:solidFill>
                <a:schemeClr val="dk1"/>
              </a:solidFill>
              <a:latin typeface="Calibri"/>
              <a:ea typeface="Calibri"/>
              <a:cs typeface="Calibri"/>
              <a:sym typeface="Calibri"/>
            </a:endParaRPr>
          </a:p>
        </p:txBody>
      </p:sp>
      <p:sp>
        <p:nvSpPr>
          <p:cNvPr id="25" name="Google Shape;25;p41"/>
          <p:cNvSpPr txBox="1">
            <a:spLocks noGrp="1"/>
          </p:cNvSpPr>
          <p:nvPr>
            <p:ph type="title"/>
          </p:nvPr>
        </p:nvSpPr>
        <p:spPr>
          <a:xfrm>
            <a:off x="838200" y="161493"/>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1"/>
          <p:cNvSpPr txBox="1">
            <a:spLocks noGrp="1"/>
          </p:cNvSpPr>
          <p:nvPr>
            <p:ph type="body" idx="1"/>
          </p:nvPr>
        </p:nvSpPr>
        <p:spPr>
          <a:xfrm>
            <a:off x="692728" y="2071688"/>
            <a:ext cx="10806546" cy="2714625"/>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2561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39"/>
        <p:cNvGrpSpPr/>
        <p:nvPr/>
      </p:nvGrpSpPr>
      <p:grpSpPr>
        <a:xfrm>
          <a:off x="0" y="0"/>
          <a:ext cx="0" cy="0"/>
          <a:chOff x="0" y="0"/>
          <a:chExt cx="0" cy="0"/>
        </a:xfrm>
      </p:grpSpPr>
      <p:sp>
        <p:nvSpPr>
          <p:cNvPr id="40" name="Google Shape;40;p52"/>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mbria"/>
              <a:buNone/>
            </a:pPr>
            <a:endParaRPr sz="1800">
              <a:solidFill>
                <a:schemeClr val="dk1"/>
              </a:solidFill>
              <a:latin typeface="Calibri"/>
              <a:ea typeface="Calibri"/>
              <a:cs typeface="Calibri"/>
              <a:sym typeface="Calibri"/>
            </a:endParaRPr>
          </a:p>
        </p:txBody>
      </p:sp>
      <p:sp>
        <p:nvSpPr>
          <p:cNvPr id="41" name="Google Shape;41;p52"/>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45" name="Google Shape;45;p52" descr="מדפסת עם מילוי מלא"/>
          <p:cNvPicPr preferRelativeResize="0"/>
          <p:nvPr/>
        </p:nvPicPr>
        <p:blipFill rotWithShape="1">
          <a:blip r:embed="rId2">
            <a:alphaModFix/>
          </a:blip>
          <a:srcRect t="10520" b="10519"/>
          <a:stretch/>
        </p:blipFill>
        <p:spPr>
          <a:xfrm>
            <a:off x="5093919" y="1122878"/>
            <a:ext cx="5841175" cy="4612245"/>
          </a:xfrm>
          <a:prstGeom prst="rect">
            <a:avLst/>
          </a:prstGeom>
          <a:noFill/>
          <a:ln>
            <a:noFill/>
          </a:ln>
        </p:spPr>
      </p:pic>
    </p:spTree>
    <p:extLst>
      <p:ext uri="{BB962C8B-B14F-4D97-AF65-F5344CB8AC3E}">
        <p14:creationId xmlns:p14="http://schemas.microsoft.com/office/powerpoint/2010/main" val="2778486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0358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51863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1"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2747825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3"/>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85791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solidFill>
                <a:srgbClr val="002060"/>
              </a:solidFill>
            </a:endParaRPr>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3" y="143363"/>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937367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30"/>
            <a:ext cx="6308436"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102958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062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8" y="1866285"/>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4" y="3875345"/>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70" y="1688936"/>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8" y="4116531"/>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4"/>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7718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1"/>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96000" y="835092"/>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968676" y="2606676"/>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8232" y="682292"/>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436790" y="4787832"/>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778923" y="2728698"/>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132650" y="4758567"/>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680832"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535551" y="4839928"/>
            <a:ext cx="2287991" cy="1481994"/>
          </a:xfrm>
          <a:prstGeom prst="rect">
            <a:avLst/>
          </a:prstGeom>
        </p:spPr>
      </p:pic>
    </p:spTree>
    <p:extLst>
      <p:ext uri="{BB962C8B-B14F-4D97-AF65-F5344CB8AC3E}">
        <p14:creationId xmlns:p14="http://schemas.microsoft.com/office/powerpoint/2010/main" val="342654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636865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4" y="0"/>
            <a:ext cx="3573727" cy="6858000"/>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9" y="1611300"/>
            <a:ext cx="5376863" cy="4157662"/>
          </a:xfrm>
        </p:spPr>
        <p:txBody>
          <a:bodyPr/>
          <a:lstStyle/>
          <a:p>
            <a:endParaRPr lang="he-IL"/>
          </a:p>
        </p:txBody>
      </p:sp>
    </p:spTree>
    <p:extLst>
      <p:ext uri="{BB962C8B-B14F-4D97-AF65-F5344CB8AC3E}">
        <p14:creationId xmlns:p14="http://schemas.microsoft.com/office/powerpoint/2010/main" val="300974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FFE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7"/>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1"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939680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23" lvl="0" indent="-342917" algn="r" rtl="1">
              <a:lnSpc>
                <a:spcPct val="90000"/>
              </a:lnSpc>
              <a:spcBef>
                <a:spcPts val="1000"/>
              </a:spcBef>
              <a:spcAft>
                <a:spcPts val="0"/>
              </a:spcAft>
              <a:buClr>
                <a:schemeClr val="dk1"/>
              </a:buClr>
              <a:buSzPts val="1800"/>
              <a:buChar char="•"/>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
        <p:nvSpPr>
          <p:cNvPr id="18" name="Google Shape;18;p31"/>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2168515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3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1945322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7"/>
        <p:cNvGrpSpPr/>
        <p:nvPr/>
      </p:nvGrpSpPr>
      <p:grpSpPr>
        <a:xfrm>
          <a:off x="0" y="0"/>
          <a:ext cx="0" cy="0"/>
          <a:chOff x="0" y="0"/>
          <a:chExt cx="0" cy="0"/>
        </a:xfrm>
      </p:grpSpPr>
      <p:sp>
        <p:nvSpPr>
          <p:cNvPr id="28" name="Google Shape;28;p33"/>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33"/>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30" name="Google Shape;30;p33"/>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3"/>
          <p:cNvSpPr txBox="1">
            <a:spLocks noGrp="1"/>
          </p:cNvSpPr>
          <p:nvPr>
            <p:ph type="title"/>
          </p:nvPr>
        </p:nvSpPr>
        <p:spPr>
          <a:xfrm>
            <a:off x="838200" y="161493"/>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3"/>
          <p:cNvSpPr txBox="1">
            <a:spLocks noGrp="1"/>
          </p:cNvSpPr>
          <p:nvPr>
            <p:ph type="body" idx="1"/>
          </p:nvPr>
        </p:nvSpPr>
        <p:spPr>
          <a:xfrm>
            <a:off x="692728" y="2071688"/>
            <a:ext cx="10806546" cy="2714625"/>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6942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3"/>
        <p:cNvGrpSpPr/>
        <p:nvPr/>
      </p:nvGrpSpPr>
      <p:grpSpPr>
        <a:xfrm>
          <a:off x="0" y="0"/>
          <a:ext cx="0" cy="0"/>
          <a:chOff x="0" y="0"/>
          <a:chExt cx="0" cy="0"/>
        </a:xfrm>
      </p:grpSpPr>
      <p:sp>
        <p:nvSpPr>
          <p:cNvPr id="34" name="Google Shape;34;p34"/>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37" name="Google Shape;37;p34"/>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38;p34"/>
          <p:cNvSpPr txBox="1"/>
          <p:nvPr/>
        </p:nvSpPr>
        <p:spPr>
          <a:xfrm>
            <a:off x="1159163" y="143363"/>
            <a:ext cx="8640619"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rgbClr val="002060"/>
                </a:solidFill>
                <a:latin typeface="Calibri"/>
                <a:ea typeface="Calibri"/>
                <a:cs typeface="Calibri"/>
                <a:sym typeface="Calibri"/>
              </a:rPr>
              <a:t>שאלות לדיון בכיתה</a:t>
            </a:r>
            <a:endParaRPr sz="1800"/>
          </a:p>
        </p:txBody>
      </p:sp>
      <p:sp>
        <p:nvSpPr>
          <p:cNvPr id="39" name="Google Shape;39;p3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9200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40"/>
        <p:cNvGrpSpPr/>
        <p:nvPr/>
      </p:nvGrpSpPr>
      <p:grpSpPr>
        <a:xfrm>
          <a:off x="0" y="0"/>
          <a:ext cx="0" cy="0"/>
          <a:chOff x="0" y="0"/>
          <a:chExt cx="0" cy="0"/>
        </a:xfrm>
      </p:grpSpPr>
      <p:sp>
        <p:nvSpPr>
          <p:cNvPr id="41" name="Google Shape;41;p35"/>
          <p:cNvSpPr/>
          <p:nvPr/>
        </p:nvSpPr>
        <p:spPr>
          <a:xfrm>
            <a:off x="7674"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2;p35"/>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45" name="Google Shape;45;p35"/>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a:spLocks noGrp="1"/>
          </p:cNvSpPr>
          <p:nvPr>
            <p:ph type="media" idx="2"/>
          </p:nvPr>
        </p:nvSpPr>
        <p:spPr>
          <a:xfrm>
            <a:off x="5464969" y="1611300"/>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8342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2239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שאלות- אפשרות 2">
  <p:cSld name="שאלות- אפשרות 2">
    <p:spTree>
      <p:nvGrpSpPr>
        <p:cNvPr id="1" name="Shape 47"/>
        <p:cNvGrpSpPr/>
        <p:nvPr/>
      </p:nvGrpSpPr>
      <p:grpSpPr>
        <a:xfrm>
          <a:off x="0" y="0"/>
          <a:ext cx="0" cy="0"/>
          <a:chOff x="0" y="0"/>
          <a:chExt cx="0" cy="0"/>
        </a:xfrm>
      </p:grpSpPr>
      <p:sp>
        <p:nvSpPr>
          <p:cNvPr id="48" name="Google Shape;48;p36"/>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9;p36"/>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52" name="Google Shape;52;p36"/>
          <p:cNvSpPr txBox="1">
            <a:spLocks noGrp="1"/>
          </p:cNvSpPr>
          <p:nvPr>
            <p:ph type="title"/>
          </p:nvPr>
        </p:nvSpPr>
        <p:spPr>
          <a:xfrm>
            <a:off x="5013878" y="59824"/>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38670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מה למדנו היום?">
  <p:cSld name="מה למדנו היום?">
    <p:spTree>
      <p:nvGrpSpPr>
        <p:cNvPr id="1" name="Shape 53"/>
        <p:cNvGrpSpPr/>
        <p:nvPr/>
      </p:nvGrpSpPr>
      <p:grpSpPr>
        <a:xfrm>
          <a:off x="0" y="0"/>
          <a:ext cx="0" cy="0"/>
          <a:chOff x="0" y="0"/>
          <a:chExt cx="0" cy="0"/>
        </a:xfrm>
      </p:grpSpPr>
      <p:sp>
        <p:nvSpPr>
          <p:cNvPr id="54" name="Google Shape;54;p39"/>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5" name="Google Shape;55;p3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57" name="Google Shape;57;p39"/>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58" name="Google Shape;58;p39"/>
          <p:cNvPicPr preferRelativeResize="0"/>
          <p:nvPr/>
        </p:nvPicPr>
        <p:blipFill rotWithShape="1">
          <a:blip r:embed="rId2">
            <a:alphaModFix/>
          </a:blip>
          <a:srcRect/>
          <a:stretch/>
        </p:blipFill>
        <p:spPr>
          <a:xfrm rot="7234956">
            <a:off x="2188430" y="1157287"/>
            <a:ext cx="838200" cy="428625"/>
          </a:xfrm>
          <a:prstGeom prst="rect">
            <a:avLst/>
          </a:prstGeom>
          <a:noFill/>
          <a:ln>
            <a:noFill/>
          </a:ln>
        </p:spPr>
      </p:pic>
      <p:sp>
        <p:nvSpPr>
          <p:cNvPr id="59" name="Google Shape;59;p39"/>
          <p:cNvSpPr/>
          <p:nvPr/>
        </p:nvSpPr>
        <p:spPr>
          <a:xfrm>
            <a:off x="2625011"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7200" b="1">
                <a:solidFill>
                  <a:srgbClr val="002060"/>
                </a:solidFill>
                <a:latin typeface="Calibri"/>
                <a:ea typeface="Calibri"/>
                <a:cs typeface="Calibri"/>
                <a:sym typeface="Calibri"/>
              </a:rPr>
              <a:t>מה למדנו היום?</a:t>
            </a:r>
            <a:endParaRPr sz="1800"/>
          </a:p>
        </p:txBody>
      </p:sp>
      <p:sp>
        <p:nvSpPr>
          <p:cNvPr id="60" name="Google Shape;60;p39"/>
          <p:cNvSpPr txBox="1">
            <a:spLocks noGrp="1"/>
          </p:cNvSpPr>
          <p:nvPr>
            <p:ph type="body" idx="1"/>
          </p:nvPr>
        </p:nvSpPr>
        <p:spPr>
          <a:xfrm>
            <a:off x="692728" y="2071688"/>
            <a:ext cx="10806546" cy="2714625"/>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7469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תמונה ">
  <p:cSld name="1_תמונה ">
    <p:spTree>
      <p:nvGrpSpPr>
        <p:cNvPr id="1" name="Shape 61"/>
        <p:cNvGrpSpPr/>
        <p:nvPr/>
      </p:nvGrpSpPr>
      <p:grpSpPr>
        <a:xfrm>
          <a:off x="0" y="0"/>
          <a:ext cx="0" cy="0"/>
          <a:chOff x="0" y="0"/>
          <a:chExt cx="0" cy="0"/>
        </a:xfrm>
      </p:grpSpPr>
      <p:sp>
        <p:nvSpPr>
          <p:cNvPr id="62" name="Google Shape;62;p40"/>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63;p40"/>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0"/>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5" name="Google Shape;65;p4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40"/>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67" name="Google Shape;67;p40" descr="מדפסת עם מילוי מלא"/>
          <p:cNvPicPr preferRelativeResize="0"/>
          <p:nvPr/>
        </p:nvPicPr>
        <p:blipFill rotWithShape="1">
          <a:blip r:embed="rId2">
            <a:alphaModFix/>
          </a:blip>
          <a:srcRect t="10520" b="10519"/>
          <a:stretch/>
        </p:blipFill>
        <p:spPr>
          <a:xfrm>
            <a:off x="5093919" y="1122878"/>
            <a:ext cx="5841175" cy="4612245"/>
          </a:xfrm>
          <a:prstGeom prst="rect">
            <a:avLst/>
          </a:prstGeom>
          <a:noFill/>
          <a:ln>
            <a:noFill/>
          </a:ln>
        </p:spPr>
      </p:pic>
    </p:spTree>
    <p:extLst>
      <p:ext uri="{BB962C8B-B14F-4D97-AF65-F5344CB8AC3E}">
        <p14:creationId xmlns:p14="http://schemas.microsoft.com/office/powerpoint/2010/main" val="3850867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txBox="1">
            <a:spLocks noGrp="1"/>
          </p:cNvSpPr>
          <p:nvPr>
            <p:ph type="body" idx="1"/>
          </p:nvPr>
        </p:nvSpPr>
        <p:spPr>
          <a:xfrm>
            <a:off x="838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r" rtl="1">
              <a:lnSpc>
                <a:spcPct val="90000"/>
              </a:lnSpc>
              <a:spcBef>
                <a:spcPts val="1000"/>
              </a:spcBef>
              <a:spcAft>
                <a:spcPts val="0"/>
              </a:spcAft>
              <a:buClr>
                <a:schemeClr val="dk1"/>
              </a:buClr>
              <a:buSzPts val="1800"/>
              <a:buChar char="•"/>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
        <p:nvSpPr>
          <p:cNvPr id="71" name="Google Shape;71;p41"/>
          <p:cNvSpPr txBox="1">
            <a:spLocks noGrp="1"/>
          </p:cNvSpPr>
          <p:nvPr>
            <p:ph type="body" idx="2"/>
          </p:nvPr>
        </p:nvSpPr>
        <p:spPr>
          <a:xfrm>
            <a:off x="6172200" y="1825626"/>
            <a:ext cx="5181600" cy="4351338"/>
          </a:xfrm>
          <a:prstGeom prst="rect">
            <a:avLst/>
          </a:prstGeom>
          <a:noFill/>
          <a:ln>
            <a:noFill/>
          </a:ln>
        </p:spPr>
        <p:txBody>
          <a:bodyPr spcFirstLastPara="1" wrap="square" lIns="91425" tIns="45700" rIns="91425" bIns="45700" anchor="t" anchorCtr="0">
            <a:normAutofit/>
          </a:bodyPr>
          <a:lstStyle>
            <a:lvl1pPr marL="457223" lvl="0" indent="-342917" algn="r" rtl="1">
              <a:lnSpc>
                <a:spcPct val="90000"/>
              </a:lnSpc>
              <a:spcBef>
                <a:spcPts val="1000"/>
              </a:spcBef>
              <a:spcAft>
                <a:spcPts val="0"/>
              </a:spcAft>
              <a:buClr>
                <a:schemeClr val="dk1"/>
              </a:buClr>
              <a:buSzPts val="1800"/>
              <a:buChar char="•"/>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
        <p:nvSpPr>
          <p:cNvPr id="72" name="Google Shape;72;p41"/>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66520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75"/>
        <p:cNvGrpSpPr/>
        <p:nvPr/>
      </p:nvGrpSpPr>
      <p:grpSpPr>
        <a:xfrm>
          <a:off x="0" y="0"/>
          <a:ext cx="0" cy="0"/>
          <a:chOff x="0" y="0"/>
          <a:chExt cx="0" cy="0"/>
        </a:xfrm>
      </p:grpSpPr>
      <p:sp>
        <p:nvSpPr>
          <p:cNvPr id="76" name="Google Shape;76;p42"/>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23" lvl="0" indent="-228611" algn="r" rtl="1">
              <a:lnSpc>
                <a:spcPct val="90000"/>
              </a:lnSpc>
              <a:spcBef>
                <a:spcPts val="1000"/>
              </a:spcBef>
              <a:spcAft>
                <a:spcPts val="0"/>
              </a:spcAft>
              <a:buClr>
                <a:schemeClr val="dk1"/>
              </a:buClr>
              <a:buSzPts val="2400"/>
              <a:buNone/>
              <a:defRPr sz="2400" b="1"/>
            </a:lvl1pPr>
            <a:lvl2pPr marL="914446" lvl="1" indent="-228611" algn="r" rtl="1">
              <a:lnSpc>
                <a:spcPct val="90000"/>
              </a:lnSpc>
              <a:spcBef>
                <a:spcPts val="500"/>
              </a:spcBef>
              <a:spcAft>
                <a:spcPts val="0"/>
              </a:spcAft>
              <a:buClr>
                <a:schemeClr val="dk1"/>
              </a:buClr>
              <a:buSzPts val="2000"/>
              <a:buNone/>
              <a:defRPr sz="2000" b="1"/>
            </a:lvl2pPr>
            <a:lvl3pPr marL="1371669" lvl="2" indent="-228611" algn="r" rtl="1">
              <a:lnSpc>
                <a:spcPct val="90000"/>
              </a:lnSpc>
              <a:spcBef>
                <a:spcPts val="500"/>
              </a:spcBef>
              <a:spcAft>
                <a:spcPts val="0"/>
              </a:spcAft>
              <a:buClr>
                <a:schemeClr val="dk1"/>
              </a:buClr>
              <a:buSzPts val="1800"/>
              <a:buNone/>
              <a:defRPr sz="1800" b="1"/>
            </a:lvl3pPr>
            <a:lvl4pPr marL="1828891" lvl="3" indent="-228611" algn="r" rtl="1">
              <a:lnSpc>
                <a:spcPct val="90000"/>
              </a:lnSpc>
              <a:spcBef>
                <a:spcPts val="500"/>
              </a:spcBef>
              <a:spcAft>
                <a:spcPts val="0"/>
              </a:spcAft>
              <a:buClr>
                <a:schemeClr val="dk1"/>
              </a:buClr>
              <a:buSzPts val="1600"/>
              <a:buNone/>
              <a:defRPr sz="1600" b="1"/>
            </a:lvl4pPr>
            <a:lvl5pPr marL="2286114" lvl="4" indent="-228611" algn="r" rtl="1">
              <a:lnSpc>
                <a:spcPct val="90000"/>
              </a:lnSpc>
              <a:spcBef>
                <a:spcPts val="500"/>
              </a:spcBef>
              <a:spcAft>
                <a:spcPts val="0"/>
              </a:spcAft>
              <a:buClr>
                <a:schemeClr val="dk1"/>
              </a:buClr>
              <a:buSzPts val="1600"/>
              <a:buNone/>
              <a:defRPr sz="1600" b="1"/>
            </a:lvl5pPr>
            <a:lvl6pPr marL="2743337" lvl="5" indent="-228611" algn="r" rtl="1">
              <a:lnSpc>
                <a:spcPct val="90000"/>
              </a:lnSpc>
              <a:spcBef>
                <a:spcPts val="500"/>
              </a:spcBef>
              <a:spcAft>
                <a:spcPts val="0"/>
              </a:spcAft>
              <a:buClr>
                <a:schemeClr val="dk1"/>
              </a:buClr>
              <a:buSzPts val="1600"/>
              <a:buNone/>
              <a:defRPr sz="1600" b="1"/>
            </a:lvl6pPr>
            <a:lvl7pPr marL="3200560" lvl="6" indent="-228611" algn="r" rtl="1">
              <a:lnSpc>
                <a:spcPct val="90000"/>
              </a:lnSpc>
              <a:spcBef>
                <a:spcPts val="500"/>
              </a:spcBef>
              <a:spcAft>
                <a:spcPts val="0"/>
              </a:spcAft>
              <a:buClr>
                <a:schemeClr val="dk1"/>
              </a:buClr>
              <a:buSzPts val="1600"/>
              <a:buNone/>
              <a:defRPr sz="1600" b="1"/>
            </a:lvl7pPr>
            <a:lvl8pPr marL="3657783" lvl="7" indent="-228611" algn="r" rtl="1">
              <a:lnSpc>
                <a:spcPct val="90000"/>
              </a:lnSpc>
              <a:spcBef>
                <a:spcPts val="500"/>
              </a:spcBef>
              <a:spcAft>
                <a:spcPts val="0"/>
              </a:spcAft>
              <a:buClr>
                <a:schemeClr val="dk1"/>
              </a:buClr>
              <a:buSzPts val="1600"/>
              <a:buNone/>
              <a:defRPr sz="1600" b="1"/>
            </a:lvl8pPr>
            <a:lvl9pPr marL="4115006" lvl="8" indent="-228611" algn="r" rtl="1">
              <a:lnSpc>
                <a:spcPct val="90000"/>
              </a:lnSpc>
              <a:spcBef>
                <a:spcPts val="500"/>
              </a:spcBef>
              <a:spcAft>
                <a:spcPts val="0"/>
              </a:spcAft>
              <a:buClr>
                <a:schemeClr val="dk1"/>
              </a:buClr>
              <a:buSzPts val="1600"/>
              <a:buNone/>
              <a:defRPr sz="1600" b="1"/>
            </a:lvl9pPr>
          </a:lstStyle>
          <a:p>
            <a:endParaRPr/>
          </a:p>
        </p:txBody>
      </p:sp>
      <p:sp>
        <p:nvSpPr>
          <p:cNvPr id="78" name="Google Shape;78;p4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23" lvl="0" indent="-342917" algn="r" rtl="1">
              <a:lnSpc>
                <a:spcPct val="90000"/>
              </a:lnSpc>
              <a:spcBef>
                <a:spcPts val="1000"/>
              </a:spcBef>
              <a:spcAft>
                <a:spcPts val="0"/>
              </a:spcAft>
              <a:buClr>
                <a:schemeClr val="dk1"/>
              </a:buClr>
              <a:buSzPts val="1800"/>
              <a:buChar char="•"/>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23" lvl="0" indent="-228611" algn="r" rtl="1">
              <a:lnSpc>
                <a:spcPct val="90000"/>
              </a:lnSpc>
              <a:spcBef>
                <a:spcPts val="1000"/>
              </a:spcBef>
              <a:spcAft>
                <a:spcPts val="0"/>
              </a:spcAft>
              <a:buClr>
                <a:schemeClr val="dk1"/>
              </a:buClr>
              <a:buSzPts val="2400"/>
              <a:buNone/>
              <a:defRPr sz="2400" b="1"/>
            </a:lvl1pPr>
            <a:lvl2pPr marL="914446" lvl="1" indent="-228611" algn="r" rtl="1">
              <a:lnSpc>
                <a:spcPct val="90000"/>
              </a:lnSpc>
              <a:spcBef>
                <a:spcPts val="500"/>
              </a:spcBef>
              <a:spcAft>
                <a:spcPts val="0"/>
              </a:spcAft>
              <a:buClr>
                <a:schemeClr val="dk1"/>
              </a:buClr>
              <a:buSzPts val="2000"/>
              <a:buNone/>
              <a:defRPr sz="2000" b="1"/>
            </a:lvl2pPr>
            <a:lvl3pPr marL="1371669" lvl="2" indent="-228611" algn="r" rtl="1">
              <a:lnSpc>
                <a:spcPct val="90000"/>
              </a:lnSpc>
              <a:spcBef>
                <a:spcPts val="500"/>
              </a:spcBef>
              <a:spcAft>
                <a:spcPts val="0"/>
              </a:spcAft>
              <a:buClr>
                <a:schemeClr val="dk1"/>
              </a:buClr>
              <a:buSzPts val="1800"/>
              <a:buNone/>
              <a:defRPr sz="1800" b="1"/>
            </a:lvl3pPr>
            <a:lvl4pPr marL="1828891" lvl="3" indent="-228611" algn="r" rtl="1">
              <a:lnSpc>
                <a:spcPct val="90000"/>
              </a:lnSpc>
              <a:spcBef>
                <a:spcPts val="500"/>
              </a:spcBef>
              <a:spcAft>
                <a:spcPts val="0"/>
              </a:spcAft>
              <a:buClr>
                <a:schemeClr val="dk1"/>
              </a:buClr>
              <a:buSzPts val="1600"/>
              <a:buNone/>
              <a:defRPr sz="1600" b="1"/>
            </a:lvl4pPr>
            <a:lvl5pPr marL="2286114" lvl="4" indent="-228611" algn="r" rtl="1">
              <a:lnSpc>
                <a:spcPct val="90000"/>
              </a:lnSpc>
              <a:spcBef>
                <a:spcPts val="500"/>
              </a:spcBef>
              <a:spcAft>
                <a:spcPts val="0"/>
              </a:spcAft>
              <a:buClr>
                <a:schemeClr val="dk1"/>
              </a:buClr>
              <a:buSzPts val="1600"/>
              <a:buNone/>
              <a:defRPr sz="1600" b="1"/>
            </a:lvl5pPr>
            <a:lvl6pPr marL="2743337" lvl="5" indent="-228611" algn="r" rtl="1">
              <a:lnSpc>
                <a:spcPct val="90000"/>
              </a:lnSpc>
              <a:spcBef>
                <a:spcPts val="500"/>
              </a:spcBef>
              <a:spcAft>
                <a:spcPts val="0"/>
              </a:spcAft>
              <a:buClr>
                <a:schemeClr val="dk1"/>
              </a:buClr>
              <a:buSzPts val="1600"/>
              <a:buNone/>
              <a:defRPr sz="1600" b="1"/>
            </a:lvl6pPr>
            <a:lvl7pPr marL="3200560" lvl="6" indent="-228611" algn="r" rtl="1">
              <a:lnSpc>
                <a:spcPct val="90000"/>
              </a:lnSpc>
              <a:spcBef>
                <a:spcPts val="500"/>
              </a:spcBef>
              <a:spcAft>
                <a:spcPts val="0"/>
              </a:spcAft>
              <a:buClr>
                <a:schemeClr val="dk1"/>
              </a:buClr>
              <a:buSzPts val="1600"/>
              <a:buNone/>
              <a:defRPr sz="1600" b="1"/>
            </a:lvl7pPr>
            <a:lvl8pPr marL="3657783" lvl="7" indent="-228611" algn="r" rtl="1">
              <a:lnSpc>
                <a:spcPct val="90000"/>
              </a:lnSpc>
              <a:spcBef>
                <a:spcPts val="500"/>
              </a:spcBef>
              <a:spcAft>
                <a:spcPts val="0"/>
              </a:spcAft>
              <a:buClr>
                <a:schemeClr val="dk1"/>
              </a:buClr>
              <a:buSzPts val="1600"/>
              <a:buNone/>
              <a:defRPr sz="1600" b="1"/>
            </a:lvl8pPr>
            <a:lvl9pPr marL="4115006" lvl="8" indent="-228611" algn="r" rtl="1">
              <a:lnSpc>
                <a:spcPct val="90000"/>
              </a:lnSpc>
              <a:spcBef>
                <a:spcPts val="500"/>
              </a:spcBef>
              <a:spcAft>
                <a:spcPts val="0"/>
              </a:spcAft>
              <a:buClr>
                <a:schemeClr val="dk1"/>
              </a:buClr>
              <a:buSzPts val="1600"/>
              <a:buNone/>
              <a:defRPr sz="1600" b="1"/>
            </a:lvl9pPr>
          </a:lstStyle>
          <a:p>
            <a:endParaRPr/>
          </a:p>
        </p:txBody>
      </p:sp>
      <p:sp>
        <p:nvSpPr>
          <p:cNvPr id="80" name="Google Shape;80;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23" lvl="0" indent="-342917" algn="r" rtl="1">
              <a:lnSpc>
                <a:spcPct val="90000"/>
              </a:lnSpc>
              <a:spcBef>
                <a:spcPts val="1000"/>
              </a:spcBef>
              <a:spcAft>
                <a:spcPts val="0"/>
              </a:spcAft>
              <a:buClr>
                <a:schemeClr val="dk1"/>
              </a:buClr>
              <a:buSzPts val="1800"/>
              <a:buChar char="•"/>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643520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84"/>
        <p:cNvGrpSpPr/>
        <p:nvPr/>
      </p:nvGrpSpPr>
      <p:grpSpPr>
        <a:xfrm>
          <a:off x="0" y="0"/>
          <a:ext cx="0" cy="0"/>
          <a:chOff x="0" y="0"/>
          <a:chExt cx="0" cy="0"/>
        </a:xfrm>
      </p:grpSpPr>
      <p:sp>
        <p:nvSpPr>
          <p:cNvPr id="85" name="Google Shape;85;p43"/>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88" name="Google Shape;88;p43"/>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9" name="Google Shape;89;p43"/>
          <p:cNvSpPr txBox="1"/>
          <p:nvPr/>
        </p:nvSpPr>
        <p:spPr>
          <a:xfrm>
            <a:off x="3191163" y="189529"/>
            <a:ext cx="6308436"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rgbClr val="002060"/>
                </a:solidFill>
                <a:latin typeface="Calibri"/>
                <a:ea typeface="Calibri"/>
                <a:cs typeface="Calibri"/>
                <a:sym typeface="Calibri"/>
              </a:rPr>
              <a:t>מה המסר שלנו?</a:t>
            </a:r>
            <a:endParaRPr sz="1800"/>
          </a:p>
        </p:txBody>
      </p:sp>
      <p:sp>
        <p:nvSpPr>
          <p:cNvPr id="90" name="Google Shape;90;p43"/>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35308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שאלות - אפשרות 3">
  <p:cSld name="שאלות - אפשרות 3">
    <p:spTree>
      <p:nvGrpSpPr>
        <p:cNvPr id="1" name="Shape 91"/>
        <p:cNvGrpSpPr/>
        <p:nvPr/>
      </p:nvGrpSpPr>
      <p:grpSpPr>
        <a:xfrm>
          <a:off x="0" y="0"/>
          <a:ext cx="0" cy="0"/>
          <a:chOff x="0" y="0"/>
          <a:chExt cx="0" cy="0"/>
        </a:xfrm>
      </p:grpSpPr>
      <p:sp>
        <p:nvSpPr>
          <p:cNvPr id="92" name="Google Shape;92;p44"/>
          <p:cNvSpPr/>
          <p:nvPr/>
        </p:nvSpPr>
        <p:spPr>
          <a:xfrm>
            <a:off x="861060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3" name="Google Shape;93;p44"/>
          <p:cNvSpPr txBox="1">
            <a:spLocks noGrp="1"/>
          </p:cNvSpPr>
          <p:nvPr>
            <p:ph type="title"/>
          </p:nvPr>
        </p:nvSpPr>
        <p:spPr>
          <a:xfrm>
            <a:off x="90392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4"/>
          <p:cNvSpPr txBox="1">
            <a:spLocks noGrp="1"/>
          </p:cNvSpPr>
          <p:nvPr>
            <p:ph type="sldNum" idx="12"/>
          </p:nvPr>
        </p:nvSpPr>
        <p:spPr>
          <a:xfrm>
            <a:off x="94488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95" name="Google Shape;95;p44"/>
          <p:cNvPicPr preferRelativeResize="0"/>
          <p:nvPr/>
        </p:nvPicPr>
        <p:blipFill rotWithShape="1">
          <a:blip r:embed="rId2">
            <a:alphaModFix/>
          </a:blip>
          <a:srcRect/>
          <a:stretch/>
        </p:blipFill>
        <p:spPr>
          <a:xfrm>
            <a:off x="6096000" y="835092"/>
            <a:ext cx="1858858" cy="1353379"/>
          </a:xfrm>
          <a:prstGeom prst="rect">
            <a:avLst/>
          </a:prstGeom>
          <a:noFill/>
          <a:ln>
            <a:noFill/>
          </a:ln>
        </p:spPr>
      </p:pic>
      <p:pic>
        <p:nvPicPr>
          <p:cNvPr id="96" name="Google Shape;96;p44"/>
          <p:cNvPicPr preferRelativeResize="0"/>
          <p:nvPr/>
        </p:nvPicPr>
        <p:blipFill rotWithShape="1">
          <a:blip r:embed="rId3">
            <a:alphaModFix/>
          </a:blip>
          <a:srcRect/>
          <a:stretch/>
        </p:blipFill>
        <p:spPr>
          <a:xfrm>
            <a:off x="4968676" y="2606676"/>
            <a:ext cx="2649310" cy="1845831"/>
          </a:xfrm>
          <a:prstGeom prst="rect">
            <a:avLst/>
          </a:prstGeom>
          <a:noFill/>
          <a:ln>
            <a:noFill/>
          </a:ln>
        </p:spPr>
      </p:pic>
      <p:pic>
        <p:nvPicPr>
          <p:cNvPr id="97" name="Google Shape;97;p44"/>
          <p:cNvPicPr preferRelativeResize="0"/>
          <p:nvPr/>
        </p:nvPicPr>
        <p:blipFill rotWithShape="1">
          <a:blip r:embed="rId4">
            <a:alphaModFix/>
          </a:blip>
          <a:srcRect/>
          <a:stretch/>
        </p:blipFill>
        <p:spPr>
          <a:xfrm>
            <a:off x="3038232" y="682292"/>
            <a:ext cx="2814200" cy="1833103"/>
          </a:xfrm>
          <a:prstGeom prst="rect">
            <a:avLst/>
          </a:prstGeom>
          <a:noFill/>
          <a:ln>
            <a:noFill/>
          </a:ln>
        </p:spPr>
      </p:pic>
      <p:pic>
        <p:nvPicPr>
          <p:cNvPr id="98" name="Google Shape;98;p44"/>
          <p:cNvPicPr preferRelativeResize="0"/>
          <p:nvPr/>
        </p:nvPicPr>
        <p:blipFill rotWithShape="1">
          <a:blip r:embed="rId5">
            <a:alphaModFix/>
          </a:blip>
          <a:srcRect/>
          <a:stretch/>
        </p:blipFill>
        <p:spPr>
          <a:xfrm>
            <a:off x="3436790" y="4787832"/>
            <a:ext cx="1805401" cy="1978522"/>
          </a:xfrm>
          <a:prstGeom prst="rect">
            <a:avLst/>
          </a:prstGeom>
          <a:noFill/>
          <a:ln>
            <a:noFill/>
          </a:ln>
        </p:spPr>
      </p:pic>
      <p:pic>
        <p:nvPicPr>
          <p:cNvPr id="99" name="Google Shape;99;p44"/>
          <p:cNvPicPr preferRelativeResize="0"/>
          <p:nvPr/>
        </p:nvPicPr>
        <p:blipFill rotWithShape="1">
          <a:blip r:embed="rId6">
            <a:alphaModFix/>
          </a:blip>
          <a:srcRect/>
          <a:stretch/>
        </p:blipFill>
        <p:spPr>
          <a:xfrm>
            <a:off x="1778923" y="2728698"/>
            <a:ext cx="2089237" cy="1845831"/>
          </a:xfrm>
          <a:prstGeom prst="rect">
            <a:avLst/>
          </a:prstGeom>
          <a:noFill/>
          <a:ln>
            <a:noFill/>
          </a:ln>
        </p:spPr>
      </p:pic>
      <p:pic>
        <p:nvPicPr>
          <p:cNvPr id="100" name="Google Shape;100;p44"/>
          <p:cNvPicPr preferRelativeResize="0"/>
          <p:nvPr/>
        </p:nvPicPr>
        <p:blipFill rotWithShape="1">
          <a:blip r:embed="rId7">
            <a:alphaModFix/>
          </a:blip>
          <a:srcRect/>
          <a:stretch/>
        </p:blipFill>
        <p:spPr>
          <a:xfrm>
            <a:off x="6132650" y="4758567"/>
            <a:ext cx="2089238" cy="1644719"/>
          </a:xfrm>
          <a:prstGeom prst="rect">
            <a:avLst/>
          </a:prstGeom>
          <a:noFill/>
          <a:ln>
            <a:noFill/>
          </a:ln>
        </p:spPr>
      </p:pic>
      <p:pic>
        <p:nvPicPr>
          <p:cNvPr id="101" name="Google Shape;101;p44"/>
          <p:cNvPicPr preferRelativeResize="0"/>
          <p:nvPr/>
        </p:nvPicPr>
        <p:blipFill rotWithShape="1">
          <a:blip r:embed="rId8">
            <a:alphaModFix/>
          </a:blip>
          <a:srcRect/>
          <a:stretch/>
        </p:blipFill>
        <p:spPr>
          <a:xfrm>
            <a:off x="680832" y="730316"/>
            <a:ext cx="1811014" cy="1562930"/>
          </a:xfrm>
          <a:prstGeom prst="rect">
            <a:avLst/>
          </a:prstGeom>
          <a:noFill/>
          <a:ln>
            <a:noFill/>
          </a:ln>
        </p:spPr>
      </p:pic>
      <p:pic>
        <p:nvPicPr>
          <p:cNvPr id="102" name="Google Shape;102;p44"/>
          <p:cNvPicPr preferRelativeResize="0"/>
          <p:nvPr/>
        </p:nvPicPr>
        <p:blipFill rotWithShape="1">
          <a:blip r:embed="rId9">
            <a:alphaModFix/>
          </a:blip>
          <a:srcRect/>
          <a:stretch/>
        </p:blipFill>
        <p:spPr>
          <a:xfrm>
            <a:off x="535551" y="4839928"/>
            <a:ext cx="2287991" cy="1481994"/>
          </a:xfrm>
          <a:prstGeom prst="rect">
            <a:avLst/>
          </a:prstGeom>
          <a:noFill/>
          <a:ln>
            <a:noFill/>
          </a:ln>
        </p:spPr>
      </p:pic>
    </p:spTree>
    <p:extLst>
      <p:ext uri="{BB962C8B-B14F-4D97-AF65-F5344CB8AC3E}">
        <p14:creationId xmlns:p14="http://schemas.microsoft.com/office/powerpoint/2010/main" val="3200368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3"/>
        <p:cNvGrpSpPr/>
        <p:nvPr/>
      </p:nvGrpSpPr>
      <p:grpSpPr>
        <a:xfrm>
          <a:off x="0" y="0"/>
          <a:ext cx="0" cy="0"/>
          <a:chOff x="0" y="0"/>
          <a:chExt cx="0" cy="0"/>
        </a:xfrm>
      </p:grpSpPr>
      <p:sp>
        <p:nvSpPr>
          <p:cNvPr id="104" name="Google Shape;104;p45"/>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5" name="Google Shape;105;p45"/>
          <p:cNvSpPr>
            <a:spLocks noGrp="1"/>
          </p:cNvSpPr>
          <p:nvPr>
            <p:ph type="pic" idx="2"/>
          </p:nvPr>
        </p:nvSpPr>
        <p:spPr>
          <a:xfrm>
            <a:off x="5183188" y="987426"/>
            <a:ext cx="6172200" cy="4873625"/>
          </a:xfrm>
          <a:prstGeom prst="rect">
            <a:avLst/>
          </a:prstGeom>
          <a:noFill/>
          <a:ln>
            <a:noFill/>
          </a:ln>
        </p:spPr>
      </p:sp>
      <p:sp>
        <p:nvSpPr>
          <p:cNvPr id="106" name="Google Shape;106;p45"/>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45"/>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1811280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78433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45066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912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6"/>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6"/>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1579816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6"/>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9"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804504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מה נלמד היום">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137784" flipH="1" flipV="1">
            <a:off x="9720414" y="316224"/>
            <a:ext cx="1142698" cy="584334"/>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1"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נלמד היום?</a:t>
            </a:r>
          </a:p>
        </p:txBody>
      </p:sp>
      <p:sp>
        <p:nvSpPr>
          <p:cNvPr id="10" name="מציין מיקום תוכן 9">
            <a:extLst>
              <a:ext uri="{FF2B5EF4-FFF2-40B4-BE49-F238E27FC236}">
                <a16:creationId xmlns:a16="http://schemas.microsoft.com/office/drawing/2014/main" id="{7BC35D64-8124-4ADF-9883-D3A8B3089AE7}"/>
              </a:ext>
            </a:extLst>
          </p:cNvPr>
          <p:cNvSpPr>
            <a:spLocks noGrp="1"/>
          </p:cNvSpPr>
          <p:nvPr>
            <p:ph sz="quarter" idx="10"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11215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3"/>
            <a:ext cx="10515600"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11843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3" y="143363"/>
            <a:ext cx="8640619"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3423284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3191163" y="189530"/>
            <a:ext cx="6308436" cy="1200329"/>
          </a:xfrm>
          <a:prstGeom prst="rect">
            <a:avLst/>
          </a:prstGeom>
          <a:noFill/>
        </p:spPr>
        <p:txBody>
          <a:bodyPr wrap="square">
            <a:spAutoFit/>
          </a:bodyPr>
          <a:lstStyle/>
          <a:p>
            <a:r>
              <a:rPr lang="he-IL" sz="7200" b="1" dirty="0">
                <a:solidFill>
                  <a:srgbClr val="002060"/>
                </a:solidFill>
                <a:latin typeface="Calibri" panose="020F0502020204030204" pitchFamily="34" charset="0"/>
                <a:cs typeface="Calibri" panose="020F0502020204030204" pitchFamily="34" charset="0"/>
              </a:rPr>
              <a:t>מה המסר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3153009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8" y="1866285"/>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4" y="3875345"/>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70" y="1688936"/>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8" y="4116531"/>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4"/>
            <a:ext cx="2828636" cy="1325563"/>
          </a:xfrm>
        </p:spPr>
        <p:txBody>
          <a:bodyPr>
            <a:normAutofit/>
          </a:bodyPr>
          <a:lstStyle>
            <a:lvl1pPr algn="ctr">
              <a:defRPr sz="72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943107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1"/>
            <a:ext cx="2743200" cy="365125"/>
          </a:xfrm>
        </p:spPr>
        <p:txBody>
          <a:bodyPr/>
          <a:lstStyle/>
          <a:p>
            <a:fld id="{4C33919C-8379-4110-9C07-A3FB54FC6405}" type="slidenum">
              <a:rPr lang="he-IL" smtClean="0"/>
              <a:t>‹#›</a:t>
            </a:fld>
            <a:endParaRPr lang="he-IL"/>
          </a:p>
        </p:txBody>
      </p:sp>
      <p:pic>
        <p:nvPicPr>
          <p:cNvPr id="12" name="גרפיקה 11">
            <a:extLst>
              <a:ext uri="{FF2B5EF4-FFF2-40B4-BE49-F238E27FC236}">
                <a16:creationId xmlns:a16="http://schemas.microsoft.com/office/drawing/2014/main" id="{C14CF1DD-0791-4885-8134-1FDD89D6D5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096000" y="835092"/>
            <a:ext cx="1858858" cy="1353379"/>
          </a:xfrm>
          <a:prstGeom prst="rect">
            <a:avLst/>
          </a:prstGeom>
        </p:spPr>
      </p:pic>
      <p:pic>
        <p:nvPicPr>
          <p:cNvPr id="14" name="גרפיקה 13">
            <a:extLst>
              <a:ext uri="{FF2B5EF4-FFF2-40B4-BE49-F238E27FC236}">
                <a16:creationId xmlns:a16="http://schemas.microsoft.com/office/drawing/2014/main" id="{6B2CB72F-0D80-44B4-BBA0-671F2614AA8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968676" y="2606676"/>
            <a:ext cx="2649310" cy="1845831"/>
          </a:xfrm>
          <a:prstGeom prst="rect">
            <a:avLst/>
          </a:prstGeom>
        </p:spPr>
      </p:pic>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038232" y="682292"/>
            <a:ext cx="2814200" cy="1833103"/>
          </a:xfrm>
          <a:prstGeom prst="rect">
            <a:avLst/>
          </a:prstGeom>
        </p:spPr>
      </p:pic>
      <p:pic>
        <p:nvPicPr>
          <p:cNvPr id="18" name="גרפיקה 17">
            <a:extLst>
              <a:ext uri="{FF2B5EF4-FFF2-40B4-BE49-F238E27FC236}">
                <a16:creationId xmlns:a16="http://schemas.microsoft.com/office/drawing/2014/main" id="{D9D78584-7D1D-456C-9A32-004A5DBD9C66}"/>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3436790" y="4787832"/>
            <a:ext cx="1805401" cy="1978522"/>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778923" y="2728698"/>
            <a:ext cx="2089237" cy="1845831"/>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132650" y="4758567"/>
            <a:ext cx="2089238" cy="1644719"/>
          </a:xfrm>
          <a:prstGeom prst="rect">
            <a:avLst/>
          </a:prstGeom>
        </p:spPr>
      </p:pic>
      <p:pic>
        <p:nvPicPr>
          <p:cNvPr id="24" name="גרפיקה 23">
            <a:extLst>
              <a:ext uri="{FF2B5EF4-FFF2-40B4-BE49-F238E27FC236}">
                <a16:creationId xmlns:a16="http://schemas.microsoft.com/office/drawing/2014/main" id="{73EC279A-A7AF-4348-9B40-143763500146}"/>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680832" y="730316"/>
            <a:ext cx="1811014" cy="1562930"/>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535551" y="4839928"/>
            <a:ext cx="2287991" cy="1481994"/>
          </a:xfrm>
          <a:prstGeom prst="rect">
            <a:avLst/>
          </a:prstGeom>
        </p:spPr>
      </p:pic>
    </p:spTree>
    <p:extLst>
      <p:ext uri="{BB962C8B-B14F-4D97-AF65-F5344CB8AC3E}">
        <p14:creationId xmlns:p14="http://schemas.microsoft.com/office/powerpoint/2010/main" val="2204787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091030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4" y="0"/>
            <a:ext cx="3573727" cy="6858000"/>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2"/>
            <a:ext cx="2828636" cy="1325563"/>
          </a:xfrm>
        </p:spPr>
        <p:txBody>
          <a:bodyPr>
            <a:normAutofit/>
          </a:bodyPr>
          <a:lstStyle>
            <a:lvl1pPr algn="ctr">
              <a:defRPr sz="5400" b="1">
                <a:solidFill>
                  <a:srgbClr val="002060"/>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9" y="1611300"/>
            <a:ext cx="5376863" cy="4157662"/>
          </a:xfrm>
        </p:spPr>
        <p:txBody>
          <a:bodyPr/>
          <a:lstStyle/>
          <a:p>
            <a:endParaRPr lang="he-IL"/>
          </a:p>
        </p:txBody>
      </p:sp>
    </p:spTree>
    <p:extLst>
      <p:ext uri="{BB962C8B-B14F-4D97-AF65-F5344CB8AC3E}">
        <p14:creationId xmlns:p14="http://schemas.microsoft.com/office/powerpoint/2010/main" val="171775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9759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י"ז/שבט/תשפ"ג</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1"/>
            <a:ext cx="12192000" cy="1487055"/>
          </a:xfrm>
          <a:prstGeom prst="rect">
            <a:avLst/>
          </a:prstGeom>
          <a:solidFill>
            <a:srgbClr val="BBA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7"/>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1"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rgbClr val="002060"/>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8" y="2071688"/>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184054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29" name="Google Shape;29;p22"/>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2"/>
          <p:cNvSpPr txBox="1">
            <a:spLocks noGrp="1"/>
          </p:cNvSpPr>
          <p:nvPr>
            <p:ph type="title"/>
          </p:nvPr>
        </p:nvSpPr>
        <p:spPr>
          <a:xfrm>
            <a:off x="838200" y="161493"/>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92728" y="2071688"/>
            <a:ext cx="10806546" cy="2714625"/>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12307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תמונה " userDrawn="1">
  <p:cSld name="1_תמונה ">
    <p:spTree>
      <p:nvGrpSpPr>
        <p:cNvPr id="1" name="Shape 32"/>
        <p:cNvGrpSpPr/>
        <p:nvPr/>
      </p:nvGrpSpPr>
      <p:grpSpPr>
        <a:xfrm>
          <a:off x="0" y="0"/>
          <a:ext cx="0" cy="0"/>
          <a:chOff x="0" y="0"/>
          <a:chExt cx="0" cy="0"/>
        </a:xfrm>
      </p:grpSpPr>
      <p:sp>
        <p:nvSpPr>
          <p:cNvPr id="33" name="Google Shape;33;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35" name="Google Shape;35;p23"/>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2060491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תמונה " preserve="1" userDrawn="1">
  <p:cSld name="1_תמונה ">
    <p:spTree>
      <p:nvGrpSpPr>
        <p:cNvPr id="1" name="Shape 32"/>
        <p:cNvGrpSpPr/>
        <p:nvPr/>
      </p:nvGrpSpPr>
      <p:grpSpPr>
        <a:xfrm>
          <a:off x="0" y="0"/>
          <a:ext cx="0" cy="0"/>
          <a:chOff x="0" y="0"/>
          <a:chExt cx="0" cy="0"/>
        </a:xfrm>
      </p:grpSpPr>
      <p:sp>
        <p:nvSpPr>
          <p:cNvPr id="33" name="Google Shape;33;p23"/>
          <p:cNvSpPr/>
          <p:nvPr/>
        </p:nvSpPr>
        <p:spPr>
          <a:xfrm>
            <a:off x="0" y="0"/>
            <a:ext cx="3581400"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sp>
        <p:nvSpPr>
          <p:cNvPr id="35" name="Google Shape;35;p23"/>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pic>
        <p:nvPicPr>
          <p:cNvPr id="8" name="Google Shape;69;p28">
            <a:extLst>
              <a:ext uri="{FF2B5EF4-FFF2-40B4-BE49-F238E27FC236}">
                <a16:creationId xmlns:a16="http://schemas.microsoft.com/office/drawing/2014/main" id="{A58699CB-45B4-4EF5-8178-DFF69730F1E2}"/>
              </a:ext>
            </a:extLst>
          </p:cNvPr>
          <p:cNvPicPr preferRelativeResize="0"/>
          <p:nvPr userDrawn="1"/>
        </p:nvPicPr>
        <p:blipFill rotWithShape="1">
          <a:blip r:embed="rId2">
            <a:alphaModFix/>
          </a:blip>
          <a:srcRect/>
          <a:stretch/>
        </p:blipFill>
        <p:spPr>
          <a:xfrm>
            <a:off x="4267202" y="621891"/>
            <a:ext cx="7295535" cy="5614219"/>
          </a:xfrm>
          <a:prstGeom prst="rect">
            <a:avLst/>
          </a:prstGeom>
          <a:noFill/>
          <a:ln>
            <a:noFill/>
          </a:ln>
        </p:spPr>
      </p:pic>
    </p:spTree>
    <p:extLst>
      <p:ext uri="{BB962C8B-B14F-4D97-AF65-F5344CB8AC3E}">
        <p14:creationId xmlns:p14="http://schemas.microsoft.com/office/powerpoint/2010/main" val="270953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שאלות- אפשרות 1">
  <p:cSld name="1_שאלות- אפשרות 1">
    <p:spTree>
      <p:nvGrpSpPr>
        <p:cNvPr id="1" name="Shape 39"/>
        <p:cNvGrpSpPr/>
        <p:nvPr/>
      </p:nvGrpSpPr>
      <p:grpSpPr>
        <a:xfrm>
          <a:off x="0" y="0"/>
          <a:ext cx="0" cy="0"/>
          <a:chOff x="0" y="0"/>
          <a:chExt cx="0" cy="0"/>
        </a:xfrm>
      </p:grpSpPr>
      <p:sp>
        <p:nvSpPr>
          <p:cNvPr id="40" name="Google Shape;40;p24"/>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43" name="Google Shape;43;p24"/>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4"/>
          <p:cNvSpPr txBox="1"/>
          <p:nvPr/>
        </p:nvSpPr>
        <p:spPr>
          <a:xfrm>
            <a:off x="1159163" y="143363"/>
            <a:ext cx="8640619"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rgbClr val="002060"/>
                </a:solidFill>
                <a:latin typeface="Calibri"/>
                <a:ea typeface="Calibri"/>
                <a:cs typeface="Calibri"/>
                <a:sym typeface="Calibri"/>
              </a:rPr>
              <a:t>שאלות לדיון בכיתה</a:t>
            </a:r>
            <a:endParaRPr sz="1800"/>
          </a:p>
        </p:txBody>
      </p:sp>
      <p:sp>
        <p:nvSpPr>
          <p:cNvPr id="45" name="Google Shape;45;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3617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מה המסר שלנו">
  <p:cSld name="1_מה המסר שלנו">
    <p:spTree>
      <p:nvGrpSpPr>
        <p:cNvPr id="1" name="Shape 46"/>
        <p:cNvGrpSpPr/>
        <p:nvPr/>
      </p:nvGrpSpPr>
      <p:grpSpPr>
        <a:xfrm>
          <a:off x="0" y="0"/>
          <a:ext cx="0" cy="0"/>
          <a:chOff x="0" y="0"/>
          <a:chExt cx="0" cy="0"/>
        </a:xfrm>
      </p:grpSpPr>
      <p:sp>
        <p:nvSpPr>
          <p:cNvPr id="47" name="Google Shape;47;p25"/>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50" name="Google Shape;50;p25"/>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5"/>
          <p:cNvSpPr txBox="1"/>
          <p:nvPr/>
        </p:nvSpPr>
        <p:spPr>
          <a:xfrm>
            <a:off x="3191163" y="189529"/>
            <a:ext cx="6308436"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x-none" sz="7200" b="1">
                <a:solidFill>
                  <a:srgbClr val="002060"/>
                </a:solidFill>
                <a:latin typeface="Calibri"/>
                <a:ea typeface="Calibri"/>
                <a:cs typeface="Calibri"/>
                <a:sym typeface="Calibri"/>
              </a:rPr>
              <a:t>מה המסר שלנו?</a:t>
            </a:r>
            <a:endParaRPr sz="1800"/>
          </a:p>
        </p:txBody>
      </p:sp>
      <p:sp>
        <p:nvSpPr>
          <p:cNvPr id="52" name="Google Shape;52;p25"/>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8760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8"/>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8"/>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79" name="Google Shape;79;p28"/>
          <p:cNvSpPr/>
          <p:nvPr/>
        </p:nvSpPr>
        <p:spPr>
          <a:xfrm>
            <a:off x="0" y="1"/>
            <a:ext cx="12192000" cy="1487055"/>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002060"/>
              </a:solidFill>
              <a:latin typeface="Calibri"/>
              <a:ea typeface="Calibri"/>
              <a:cs typeface="Calibri"/>
              <a:sym typeface="Calibri"/>
            </a:endParaRPr>
          </a:p>
        </p:txBody>
      </p:sp>
      <p:pic>
        <p:nvPicPr>
          <p:cNvPr id="80" name="Google Shape;80;p28"/>
          <p:cNvPicPr preferRelativeResize="0"/>
          <p:nvPr/>
        </p:nvPicPr>
        <p:blipFill rotWithShape="1">
          <a:blip r:embed="rId2">
            <a:alphaModFix/>
          </a:blip>
          <a:srcRect/>
          <a:stretch/>
        </p:blipFill>
        <p:spPr>
          <a:xfrm rot="7234956">
            <a:off x="2188430" y="1157287"/>
            <a:ext cx="838200" cy="428625"/>
          </a:xfrm>
          <a:prstGeom prst="rect">
            <a:avLst/>
          </a:prstGeom>
          <a:noFill/>
          <a:ln>
            <a:noFill/>
          </a:ln>
        </p:spPr>
      </p:pic>
      <p:sp>
        <p:nvSpPr>
          <p:cNvPr id="81" name="Google Shape;81;p28"/>
          <p:cNvSpPr/>
          <p:nvPr/>
        </p:nvSpPr>
        <p:spPr>
          <a:xfrm>
            <a:off x="2625011"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7200" b="1">
                <a:solidFill>
                  <a:srgbClr val="002060"/>
                </a:solidFill>
                <a:latin typeface="Calibri"/>
                <a:ea typeface="Calibri"/>
                <a:cs typeface="Calibri"/>
                <a:sym typeface="Calibri"/>
              </a:rPr>
              <a:t>מה למדנו היום?</a:t>
            </a:r>
            <a:endParaRPr sz="1800"/>
          </a:p>
        </p:txBody>
      </p:sp>
      <p:sp>
        <p:nvSpPr>
          <p:cNvPr id="82" name="Google Shape;82;p28"/>
          <p:cNvSpPr txBox="1">
            <a:spLocks noGrp="1"/>
          </p:cNvSpPr>
          <p:nvPr>
            <p:ph type="body" idx="1"/>
          </p:nvPr>
        </p:nvSpPr>
        <p:spPr>
          <a:xfrm>
            <a:off x="692728" y="2071688"/>
            <a:ext cx="10806546" cy="2714625"/>
          </a:xfrm>
          <a:prstGeom prst="rect">
            <a:avLst/>
          </a:prstGeom>
          <a:noFill/>
          <a:ln>
            <a:noFill/>
          </a:ln>
        </p:spPr>
        <p:txBody>
          <a:bodyPr spcFirstLastPara="1" wrap="square" lIns="91425" tIns="45700" rIns="91425" bIns="45700" anchor="t" anchorCtr="0">
            <a:normAutofit/>
          </a:bodyPr>
          <a:lstStyle>
            <a:lvl1pPr marL="457223" lvl="0" indent="-40642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46" lvl="1" indent="-342917" algn="r" rtl="1">
              <a:lnSpc>
                <a:spcPct val="90000"/>
              </a:lnSpc>
              <a:spcBef>
                <a:spcPts val="500"/>
              </a:spcBef>
              <a:spcAft>
                <a:spcPts val="0"/>
              </a:spcAft>
              <a:buClr>
                <a:schemeClr val="dk1"/>
              </a:buClr>
              <a:buSzPts val="1800"/>
              <a:buChar char="•"/>
              <a:defRPr/>
            </a:lvl2pPr>
            <a:lvl3pPr marL="1371669" lvl="2" indent="-342917" algn="r" rtl="1">
              <a:lnSpc>
                <a:spcPct val="90000"/>
              </a:lnSpc>
              <a:spcBef>
                <a:spcPts val="500"/>
              </a:spcBef>
              <a:spcAft>
                <a:spcPts val="0"/>
              </a:spcAft>
              <a:buClr>
                <a:schemeClr val="dk1"/>
              </a:buClr>
              <a:buSzPts val="1800"/>
              <a:buChar char="•"/>
              <a:defRPr/>
            </a:lvl3pPr>
            <a:lvl4pPr marL="1828891" lvl="3" indent="-342917" algn="r" rtl="1">
              <a:lnSpc>
                <a:spcPct val="90000"/>
              </a:lnSpc>
              <a:spcBef>
                <a:spcPts val="500"/>
              </a:spcBef>
              <a:spcAft>
                <a:spcPts val="0"/>
              </a:spcAft>
              <a:buClr>
                <a:schemeClr val="dk1"/>
              </a:buClr>
              <a:buSzPts val="1800"/>
              <a:buChar char="•"/>
              <a:defRPr/>
            </a:lvl4pPr>
            <a:lvl5pPr marL="2286114" lvl="4" indent="-342917" algn="r" rtl="1">
              <a:lnSpc>
                <a:spcPct val="90000"/>
              </a:lnSpc>
              <a:spcBef>
                <a:spcPts val="500"/>
              </a:spcBef>
              <a:spcAft>
                <a:spcPts val="0"/>
              </a:spcAft>
              <a:buClr>
                <a:schemeClr val="dk1"/>
              </a:buClr>
              <a:buSzPts val="1800"/>
              <a:buChar char="•"/>
              <a:defRPr/>
            </a:lvl5pPr>
            <a:lvl6pPr marL="2743337" lvl="5" indent="-342917" algn="r" rtl="1">
              <a:lnSpc>
                <a:spcPct val="90000"/>
              </a:lnSpc>
              <a:spcBef>
                <a:spcPts val="500"/>
              </a:spcBef>
              <a:spcAft>
                <a:spcPts val="0"/>
              </a:spcAft>
              <a:buClr>
                <a:schemeClr val="dk1"/>
              </a:buClr>
              <a:buSzPts val="1800"/>
              <a:buChar char="•"/>
              <a:defRPr/>
            </a:lvl6pPr>
            <a:lvl7pPr marL="3200560" lvl="6" indent="-342917" algn="r" rtl="1">
              <a:lnSpc>
                <a:spcPct val="90000"/>
              </a:lnSpc>
              <a:spcBef>
                <a:spcPts val="500"/>
              </a:spcBef>
              <a:spcAft>
                <a:spcPts val="0"/>
              </a:spcAft>
              <a:buClr>
                <a:schemeClr val="dk1"/>
              </a:buClr>
              <a:buSzPts val="1800"/>
              <a:buChar char="•"/>
              <a:defRPr/>
            </a:lvl7pPr>
            <a:lvl8pPr marL="3657783" lvl="7" indent="-342917" algn="r" rtl="1">
              <a:lnSpc>
                <a:spcPct val="90000"/>
              </a:lnSpc>
              <a:spcBef>
                <a:spcPts val="500"/>
              </a:spcBef>
              <a:spcAft>
                <a:spcPts val="0"/>
              </a:spcAft>
              <a:buClr>
                <a:schemeClr val="dk1"/>
              </a:buClr>
              <a:buSzPts val="1800"/>
              <a:buChar char="•"/>
              <a:defRPr/>
            </a:lvl8pPr>
            <a:lvl9pPr marL="4115006" lvl="8" indent="-342917"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6569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5"/>
        <p:cNvGrpSpPr/>
        <p:nvPr/>
      </p:nvGrpSpPr>
      <p:grpSpPr>
        <a:xfrm>
          <a:off x="0" y="0"/>
          <a:ext cx="0" cy="0"/>
          <a:chOff x="0" y="0"/>
          <a:chExt cx="0" cy="0"/>
        </a:xfrm>
      </p:grpSpPr>
      <p:sp>
        <p:nvSpPr>
          <p:cNvPr id="106" name="Google Shape;106;p32"/>
          <p:cNvSpPr/>
          <p:nvPr/>
        </p:nvSpPr>
        <p:spPr>
          <a:xfrm>
            <a:off x="7674" y="0"/>
            <a:ext cx="3573727" cy="6858000"/>
          </a:xfrm>
          <a:prstGeom prst="rect">
            <a:avLst/>
          </a:prstGeom>
          <a:solidFill>
            <a:srgbClr val="BE6BC4"/>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2"/>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2"/>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x-none" smtClean="0"/>
              <a:pPr/>
              <a:t>‹#›</a:t>
            </a:fld>
            <a:endParaRPr lang="x-none"/>
          </a:p>
        </p:txBody>
      </p:sp>
      <p:sp>
        <p:nvSpPr>
          <p:cNvPr id="110" name="Google Shape;110;p32"/>
          <p:cNvSpPr txBox="1">
            <a:spLocks noGrp="1"/>
          </p:cNvSpPr>
          <p:nvPr>
            <p:ph type="title"/>
          </p:nvPr>
        </p:nvSpPr>
        <p:spPr>
          <a:xfrm>
            <a:off x="428625" y="1189832"/>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2"/>
          <p:cNvSpPr>
            <a:spLocks noGrp="1"/>
          </p:cNvSpPr>
          <p:nvPr>
            <p:ph type="media" idx="2"/>
          </p:nvPr>
        </p:nvSpPr>
        <p:spPr>
          <a:xfrm>
            <a:off x="5464969" y="1611300"/>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4553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23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299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3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147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4.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7478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6"/>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6"/>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1"/>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2119710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r" defTabSz="914446"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r" defTabSz="914446"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r" defTabSz="914446"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r" defTabSz="914446"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46" rtl="1" eaLnBrk="1" latinLnBrk="0" hangingPunct="1">
        <a:defRPr sz="1800" kern="1200">
          <a:solidFill>
            <a:schemeClr val="tx1"/>
          </a:solidFill>
          <a:latin typeface="+mn-lt"/>
          <a:ea typeface="+mn-ea"/>
          <a:cs typeface="+mn-cs"/>
        </a:defRPr>
      </a:lvl1pPr>
      <a:lvl2pPr marL="457223" algn="r" defTabSz="914446" rtl="1" eaLnBrk="1" latinLnBrk="0" hangingPunct="1">
        <a:defRPr sz="1800" kern="1200">
          <a:solidFill>
            <a:schemeClr val="tx1"/>
          </a:solidFill>
          <a:latin typeface="+mn-lt"/>
          <a:ea typeface="+mn-ea"/>
          <a:cs typeface="+mn-cs"/>
        </a:defRPr>
      </a:lvl2pPr>
      <a:lvl3pPr marL="914446" algn="r" defTabSz="914446" rtl="1" eaLnBrk="1" latinLnBrk="0" hangingPunct="1">
        <a:defRPr sz="1800" kern="1200">
          <a:solidFill>
            <a:schemeClr val="tx1"/>
          </a:solidFill>
          <a:latin typeface="+mn-lt"/>
          <a:ea typeface="+mn-ea"/>
          <a:cs typeface="+mn-cs"/>
        </a:defRPr>
      </a:lvl3pPr>
      <a:lvl4pPr marL="1371669" algn="r" defTabSz="914446" rtl="1" eaLnBrk="1" latinLnBrk="0" hangingPunct="1">
        <a:defRPr sz="1800" kern="1200">
          <a:solidFill>
            <a:schemeClr val="tx1"/>
          </a:solidFill>
          <a:latin typeface="+mn-lt"/>
          <a:ea typeface="+mn-ea"/>
          <a:cs typeface="+mn-cs"/>
        </a:defRPr>
      </a:lvl4pPr>
      <a:lvl5pPr marL="1828891" algn="r" defTabSz="914446" rtl="1" eaLnBrk="1" latinLnBrk="0" hangingPunct="1">
        <a:defRPr sz="1800" kern="1200">
          <a:solidFill>
            <a:schemeClr val="tx1"/>
          </a:solidFill>
          <a:latin typeface="+mn-lt"/>
          <a:ea typeface="+mn-ea"/>
          <a:cs typeface="+mn-cs"/>
        </a:defRPr>
      </a:lvl5pPr>
      <a:lvl6pPr marL="2286114" algn="r" defTabSz="914446" rtl="1" eaLnBrk="1" latinLnBrk="0" hangingPunct="1">
        <a:defRPr sz="1800" kern="1200">
          <a:solidFill>
            <a:schemeClr val="tx1"/>
          </a:solidFill>
          <a:latin typeface="+mn-lt"/>
          <a:ea typeface="+mn-ea"/>
          <a:cs typeface="+mn-cs"/>
        </a:defRPr>
      </a:lvl6pPr>
      <a:lvl7pPr marL="2743337" algn="r" defTabSz="914446" rtl="1" eaLnBrk="1" latinLnBrk="0" hangingPunct="1">
        <a:defRPr sz="1800" kern="1200">
          <a:solidFill>
            <a:schemeClr val="tx1"/>
          </a:solidFill>
          <a:latin typeface="+mn-lt"/>
          <a:ea typeface="+mn-ea"/>
          <a:cs typeface="+mn-cs"/>
        </a:defRPr>
      </a:lvl7pPr>
      <a:lvl8pPr marL="3200560" algn="r" defTabSz="914446" rtl="1" eaLnBrk="1" latinLnBrk="0" hangingPunct="1">
        <a:defRPr sz="1800" kern="1200">
          <a:solidFill>
            <a:schemeClr val="tx1"/>
          </a:solidFill>
          <a:latin typeface="+mn-lt"/>
          <a:ea typeface="+mn-ea"/>
          <a:cs typeface="+mn-cs"/>
        </a:defRPr>
      </a:lvl8pPr>
      <a:lvl9pPr marL="3657783" algn="r" defTabSz="914446"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1358994186"/>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6"/>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6"/>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1"/>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י"ז/שבט/תשפ"ג</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1"/>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25428564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txStyles>
    <p:titleStyle>
      <a:lvl1pPr algn="r" defTabSz="914446"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r" defTabSz="914446"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r" defTabSz="914446"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r" defTabSz="914446"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r" defTabSz="914446"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46" rtl="1" eaLnBrk="1" latinLnBrk="0" hangingPunct="1">
        <a:defRPr sz="1800" kern="1200">
          <a:solidFill>
            <a:schemeClr val="tx1"/>
          </a:solidFill>
          <a:latin typeface="+mn-lt"/>
          <a:ea typeface="+mn-ea"/>
          <a:cs typeface="+mn-cs"/>
        </a:defRPr>
      </a:lvl1pPr>
      <a:lvl2pPr marL="457223" algn="r" defTabSz="914446" rtl="1" eaLnBrk="1" latinLnBrk="0" hangingPunct="1">
        <a:defRPr sz="1800" kern="1200">
          <a:solidFill>
            <a:schemeClr val="tx1"/>
          </a:solidFill>
          <a:latin typeface="+mn-lt"/>
          <a:ea typeface="+mn-ea"/>
          <a:cs typeface="+mn-cs"/>
        </a:defRPr>
      </a:lvl2pPr>
      <a:lvl3pPr marL="914446" algn="r" defTabSz="914446" rtl="1" eaLnBrk="1" latinLnBrk="0" hangingPunct="1">
        <a:defRPr sz="1800" kern="1200">
          <a:solidFill>
            <a:schemeClr val="tx1"/>
          </a:solidFill>
          <a:latin typeface="+mn-lt"/>
          <a:ea typeface="+mn-ea"/>
          <a:cs typeface="+mn-cs"/>
        </a:defRPr>
      </a:lvl3pPr>
      <a:lvl4pPr marL="1371669" algn="r" defTabSz="914446" rtl="1" eaLnBrk="1" latinLnBrk="0" hangingPunct="1">
        <a:defRPr sz="1800" kern="1200">
          <a:solidFill>
            <a:schemeClr val="tx1"/>
          </a:solidFill>
          <a:latin typeface="+mn-lt"/>
          <a:ea typeface="+mn-ea"/>
          <a:cs typeface="+mn-cs"/>
        </a:defRPr>
      </a:lvl4pPr>
      <a:lvl5pPr marL="1828891" algn="r" defTabSz="914446" rtl="1" eaLnBrk="1" latinLnBrk="0" hangingPunct="1">
        <a:defRPr sz="1800" kern="1200">
          <a:solidFill>
            <a:schemeClr val="tx1"/>
          </a:solidFill>
          <a:latin typeface="+mn-lt"/>
          <a:ea typeface="+mn-ea"/>
          <a:cs typeface="+mn-cs"/>
        </a:defRPr>
      </a:lvl5pPr>
      <a:lvl6pPr marL="2286114" algn="r" defTabSz="914446" rtl="1" eaLnBrk="1" latinLnBrk="0" hangingPunct="1">
        <a:defRPr sz="1800" kern="1200">
          <a:solidFill>
            <a:schemeClr val="tx1"/>
          </a:solidFill>
          <a:latin typeface="+mn-lt"/>
          <a:ea typeface="+mn-ea"/>
          <a:cs typeface="+mn-cs"/>
        </a:defRPr>
      </a:lvl6pPr>
      <a:lvl7pPr marL="2743337" algn="r" defTabSz="914446" rtl="1" eaLnBrk="1" latinLnBrk="0" hangingPunct="1">
        <a:defRPr sz="1800" kern="1200">
          <a:solidFill>
            <a:schemeClr val="tx1"/>
          </a:solidFill>
          <a:latin typeface="+mn-lt"/>
          <a:ea typeface="+mn-ea"/>
          <a:cs typeface="+mn-cs"/>
        </a:defRPr>
      </a:lvl7pPr>
      <a:lvl8pPr marL="3200560" algn="r" defTabSz="914446" rtl="1" eaLnBrk="1" latinLnBrk="0" hangingPunct="1">
        <a:defRPr sz="1800" kern="1200">
          <a:solidFill>
            <a:schemeClr val="tx1"/>
          </a:solidFill>
          <a:latin typeface="+mn-lt"/>
          <a:ea typeface="+mn-ea"/>
          <a:cs typeface="+mn-cs"/>
        </a:defRPr>
      </a:lvl8pPr>
      <a:lvl9pPr marL="3657783" algn="r" defTabSz="914446"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8.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69.png"/><Relationship Id="rId4" Type="http://schemas.microsoft.com/office/2007/relationships/hdphoto" Target="../media/hdphoto2.wdp"/><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pn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71.png"/><Relationship Id="rId10" Type="http://schemas.openxmlformats.org/officeDocument/2006/relationships/image" Target="../media/image74.png"/><Relationship Id="rId4" Type="http://schemas.microsoft.com/office/2007/relationships/hdphoto" Target="../media/hdphoto2.wdp"/><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27.png"/><Relationship Id="rId4"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604988" y="626999"/>
            <a:ext cx="10982025" cy="5604003"/>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7" name="TextBox 7"/>
          <p:cNvSpPr txBox="1"/>
          <p:nvPr/>
        </p:nvSpPr>
        <p:spPr>
          <a:xfrm>
            <a:off x="2052914" y="3024126"/>
            <a:ext cx="8086173" cy="2534092"/>
          </a:xfrm>
          <a:prstGeom prst="rect">
            <a:avLst/>
          </a:prstGeom>
        </p:spPr>
        <p:txBody>
          <a:bodyPr lIns="0" tIns="0" rIns="0" bIns="0" rtlCol="0" anchor="t">
            <a:spAutoFit/>
          </a:bodyPr>
          <a:lstStyle/>
          <a:p>
            <a:pPr algn="ctr" defTabSz="609630"/>
            <a:r>
              <a:rPr lang="he-IL" sz="7667" dirty="0" err="1">
                <a:solidFill>
                  <a:srgbClr val="1BB2C0"/>
                </a:solidFill>
                <a:latin typeface="Abraham" panose="00000500000000000000" pitchFamily="2" charset="-79"/>
                <a:cs typeface="Abraham" panose="00000500000000000000" pitchFamily="2" charset="-79"/>
              </a:rPr>
              <a:t>אנ"י</a:t>
            </a:r>
            <a:r>
              <a:rPr lang="he-IL" sz="7667" dirty="0">
                <a:solidFill>
                  <a:srgbClr val="1BB2C0"/>
                </a:solidFill>
                <a:latin typeface="Abraham" panose="00000500000000000000" pitchFamily="2" charset="-79"/>
                <a:cs typeface="Abraham" panose="00000500000000000000" pitchFamily="2" charset="-79"/>
              </a:rPr>
              <a:t> ואתם</a:t>
            </a:r>
          </a:p>
          <a:p>
            <a:pPr algn="ctr" defTabSz="609630"/>
            <a:r>
              <a:rPr lang="he-IL" sz="4400" dirty="0">
                <a:solidFill>
                  <a:srgbClr val="1BB2C0"/>
                </a:solidFill>
                <a:latin typeface="Abraham" panose="00000500000000000000" pitchFamily="2" charset="-79"/>
                <a:cs typeface="Abraham" panose="00000500000000000000" pitchFamily="2" charset="-79"/>
              </a:rPr>
              <a:t>מפגש משותף להורים ולתלמידים</a:t>
            </a:r>
          </a:p>
          <a:p>
            <a:pPr algn="ctr" defTabSz="609630"/>
            <a:r>
              <a:rPr lang="he-IL" sz="4400" dirty="0">
                <a:solidFill>
                  <a:srgbClr val="1BB2C0"/>
                </a:solidFill>
                <a:latin typeface="Abraham" panose="00000500000000000000" pitchFamily="2" charset="-79"/>
                <a:cs typeface="Abraham" panose="00000500000000000000" pitchFamily="2" charset="-79"/>
              </a:rPr>
              <a:t>כיתה ג'</a:t>
            </a:r>
            <a:endParaRPr lang="en-US" sz="4400" dirty="0">
              <a:solidFill>
                <a:srgbClr val="1BB2C0"/>
              </a:solidFill>
              <a:latin typeface="Abraham" panose="00000500000000000000" pitchFamily="2" charset="-79"/>
              <a:cs typeface="Abraham" panose="00000500000000000000" pitchFamily="2" charset="-79"/>
            </a:endParaRPr>
          </a:p>
        </p:txBody>
      </p:sp>
      <p:pic>
        <p:nvPicPr>
          <p:cNvPr id="12" name="Google Shape;581;p1">
            <a:extLst>
              <a:ext uri="{FF2B5EF4-FFF2-40B4-BE49-F238E27FC236}">
                <a16:creationId xmlns:a16="http://schemas.microsoft.com/office/drawing/2014/main" id="{AD02EB86-DAC1-238F-DB01-29D2B2603C3E}"/>
              </a:ext>
            </a:extLst>
          </p:cNvPr>
          <p:cNvPicPr preferRelativeResize="0"/>
          <p:nvPr/>
        </p:nvPicPr>
        <p:blipFill rotWithShape="1">
          <a:blip r:embed="rId3">
            <a:alphaModFix/>
          </a:blip>
          <a:srcRect/>
          <a:stretch/>
        </p:blipFill>
        <p:spPr>
          <a:xfrm>
            <a:off x="3195284" y="-82611"/>
            <a:ext cx="5801433" cy="3203275"/>
          </a:xfrm>
          <a:prstGeom prst="rect">
            <a:avLst/>
          </a:prstGeom>
          <a:noFill/>
          <a:ln>
            <a:noFill/>
          </a:ln>
        </p:spPr>
      </p:pic>
      <p:pic>
        <p:nvPicPr>
          <p:cNvPr id="9" name="תמונה 3">
            <a:extLst>
              <a:ext uri="{FF2B5EF4-FFF2-40B4-BE49-F238E27FC236}">
                <a16:creationId xmlns:a16="http://schemas.microsoft.com/office/drawing/2014/main" id="{3A8F9F12-EC8F-9729-CE3F-CE10A39436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9976" y="732548"/>
            <a:ext cx="517525"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4">
            <a:extLst>
              <a:ext uri="{FF2B5EF4-FFF2-40B4-BE49-F238E27FC236}">
                <a16:creationId xmlns:a16="http://schemas.microsoft.com/office/drawing/2014/main" id="{6E074CA0-7380-A529-5F90-A70A3E094FCD}"/>
              </a:ext>
            </a:extLst>
          </p:cNvPr>
          <p:cNvSpPr/>
          <p:nvPr/>
        </p:nvSpPr>
        <p:spPr>
          <a:xfrm>
            <a:off x="711200" y="1192358"/>
            <a:ext cx="1427989" cy="292388"/>
          </a:xfrm>
          <a:prstGeom prst="rect">
            <a:avLst/>
          </a:prstGeom>
        </p:spPr>
        <p:txBody>
          <a:bodyPr wrap="square">
            <a:spAutoFit/>
          </a:bodyPr>
          <a:lstStyle/>
          <a:p>
            <a:pPr algn="ctr" defTabSz="609630">
              <a:lnSpc>
                <a:spcPts val="533"/>
              </a:lnSpc>
              <a:defRPr/>
            </a:pPr>
            <a:r>
              <a:rPr lang="he-IL" sz="700" dirty="0">
                <a:solidFill>
                  <a:srgbClr val="002060"/>
                </a:solidFill>
                <a:latin typeface="Calibri" panose="020F0502020204030204" pitchFamily="34" charset="0"/>
                <a:cs typeface="Calibri" panose="020F0502020204030204" pitchFamily="34" charset="0"/>
              </a:rPr>
              <a:t>משרד החינוך</a:t>
            </a:r>
          </a:p>
          <a:p>
            <a:pPr algn="ctr" defTabSz="609630">
              <a:lnSpc>
                <a:spcPts val="533"/>
              </a:lnSpc>
              <a:defRPr/>
            </a:pPr>
            <a:r>
              <a:rPr lang="he-IL" sz="700" dirty="0" err="1">
                <a:solidFill>
                  <a:srgbClr val="002060"/>
                </a:solidFill>
                <a:latin typeface="Calibri" panose="020F0502020204030204" pitchFamily="34" charset="0"/>
                <a:cs typeface="Calibri" panose="020F0502020204030204" pitchFamily="34" charset="0"/>
              </a:rPr>
              <a:t>מינהל</a:t>
            </a:r>
            <a:r>
              <a:rPr lang="he-IL" sz="700" dirty="0">
                <a:solidFill>
                  <a:srgbClr val="002060"/>
                </a:solidFill>
                <a:latin typeface="Calibri" panose="020F0502020204030204" pitchFamily="34" charset="0"/>
                <a:cs typeface="Calibri" panose="020F0502020204030204" pitchFamily="34" charset="0"/>
              </a:rPr>
              <a:t> פדגוגי</a:t>
            </a:r>
            <a:endParaRPr lang="en-US" sz="700" dirty="0">
              <a:solidFill>
                <a:srgbClr val="002060"/>
              </a:solidFill>
              <a:latin typeface="Calibri" panose="020F0502020204030204" pitchFamily="34" charset="0"/>
              <a:cs typeface="Calibri" panose="020F0502020204030204" pitchFamily="34" charset="0"/>
            </a:endParaRPr>
          </a:p>
          <a:p>
            <a:pPr algn="ctr" defTabSz="609630">
              <a:lnSpc>
                <a:spcPts val="533"/>
              </a:lnSpc>
              <a:defRPr/>
            </a:pPr>
            <a:r>
              <a:rPr lang="he-IL" sz="700" dirty="0">
                <a:solidFill>
                  <a:srgbClr val="002060"/>
                </a:solidFill>
                <a:latin typeface="Calibri" panose="020F0502020204030204" pitchFamily="34" charset="0"/>
                <a:cs typeface="Calibri" panose="020F0502020204030204" pitchFamily="34" charset="0"/>
              </a:rPr>
              <a:t>אגף בכיר שירות פסיכולוגי ייעוצי</a:t>
            </a:r>
          </a:p>
        </p:txBody>
      </p:sp>
      <p:sp>
        <p:nvSpPr>
          <p:cNvPr id="4" name="תיבת טקסט 3">
            <a:extLst>
              <a:ext uri="{FF2B5EF4-FFF2-40B4-BE49-F238E27FC236}">
                <a16:creationId xmlns:a16="http://schemas.microsoft.com/office/drawing/2014/main" id="{AE0B4A6E-D2EF-575E-D746-85E10D11E93A}"/>
              </a:ext>
            </a:extLst>
          </p:cNvPr>
          <p:cNvSpPr txBox="1"/>
          <p:nvPr/>
        </p:nvSpPr>
        <p:spPr>
          <a:xfrm>
            <a:off x="10773633" y="729332"/>
            <a:ext cx="660400" cy="338554"/>
          </a:xfrm>
          <a:prstGeom prst="rect">
            <a:avLst/>
          </a:prstGeom>
          <a:noFill/>
        </p:spPr>
        <p:txBody>
          <a:bodyPr wrap="square" rtlCol="1">
            <a:spAutoFit/>
          </a:bodyPr>
          <a:lstStyle/>
          <a:p>
            <a:pPr algn="ctr" defTabSz="609630" rtl="0"/>
            <a:r>
              <a:rPr lang="he-IL" sz="1600" b="1" dirty="0">
                <a:solidFill>
                  <a:prstClr val="black"/>
                </a:solidFill>
                <a:latin typeface="Calibri" panose="020F0502020204030204" pitchFamily="34" charset="0"/>
                <a:cs typeface="Calibri" panose="020F0502020204030204" pitchFamily="34" charset="0"/>
              </a:rPr>
              <a:t>בס"ד</a:t>
            </a:r>
          </a:p>
        </p:txBody>
      </p:sp>
      <p:pic>
        <p:nvPicPr>
          <p:cNvPr id="5" name="Picture 2" descr="https://lh4.googleusercontent.com/8nRRSCAcVTz6bY4JOpdRVQLqYC2-9FNFzr01ZHnANkdWoXgfBA8ZiUiq5SdUpJlx1NvNt1_xVh4dNYQztGfeqFRU3E1WRjRHcksMLGmdX4hu_WPe7nX_DKwB5he-5rid4A">
            <a:extLst>
              <a:ext uri="{FF2B5EF4-FFF2-40B4-BE49-F238E27FC236}">
                <a16:creationId xmlns:a16="http://schemas.microsoft.com/office/drawing/2014/main" id="{EE00D7A7-73BA-DC17-0899-A9EEAB8DCD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914" y="783348"/>
            <a:ext cx="971550" cy="4254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80;p1">
            <a:extLst>
              <a:ext uri="{FF2B5EF4-FFF2-40B4-BE49-F238E27FC236}">
                <a16:creationId xmlns:a16="http://schemas.microsoft.com/office/drawing/2014/main" id="{340F2A01-A650-1D45-7E08-33429E76981A}"/>
              </a:ext>
            </a:extLst>
          </p:cNvPr>
          <p:cNvSpPr txBox="1"/>
          <p:nvPr/>
        </p:nvSpPr>
        <p:spPr>
          <a:xfrm>
            <a:off x="2024802" y="1165720"/>
            <a:ext cx="1110389" cy="307750"/>
          </a:xfrm>
          <a:prstGeom prst="rect">
            <a:avLst/>
          </a:prstGeom>
          <a:noFill/>
          <a:ln>
            <a:noFill/>
          </a:ln>
        </p:spPr>
        <p:txBody>
          <a:bodyPr spcFirstLastPara="1" wrap="square" lIns="60950" tIns="30467" rIns="60950" bIns="30467" anchor="t" anchorCtr="0">
            <a:spAutoFit/>
          </a:bodyPr>
          <a:lstStyle/>
          <a:p>
            <a:pPr algn="ctr" defTabSz="609630"/>
            <a:r>
              <a:rPr lang="x-none" sz="800" b="1" dirty="0">
                <a:solidFill>
                  <a:srgbClr val="1E9EE4"/>
                </a:solidFill>
                <a:latin typeface="Tahoma" panose="020B0604030504040204" pitchFamily="34" charset="0"/>
                <a:ea typeface="Tahoma" panose="020B0604030504040204" pitchFamily="34" charset="0"/>
                <a:cs typeface="Tahoma" panose="020B0604030504040204" pitchFamily="34" charset="0"/>
                <a:sym typeface="Calibri"/>
              </a:rPr>
              <a:t>לגדול </a:t>
            </a:r>
            <a:r>
              <a:rPr lang="he-IL" sz="8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בחמ"ד</a:t>
            </a:r>
            <a:endParaRPr lang="he-IL" sz="8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endParaRPr>
          </a:p>
          <a:p>
            <a:pPr algn="ctr" defTabSz="609630"/>
            <a:r>
              <a:rPr lang="he-IL" sz="8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עם </a:t>
            </a:r>
            <a:r>
              <a:rPr lang="he-IL" sz="800" b="1" dirty="0" err="1">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הכ"חות</a:t>
            </a:r>
            <a:r>
              <a:rPr lang="he-IL" sz="800" b="1" dirty="0">
                <a:solidFill>
                  <a:srgbClr val="1795DA"/>
                </a:solidFill>
                <a:latin typeface="Tahoma" panose="020B0604030504040204" pitchFamily="34" charset="0"/>
                <a:ea typeface="Tahoma" panose="020B0604030504040204" pitchFamily="34" charset="0"/>
                <a:cs typeface="Tahoma" panose="020B0604030504040204" pitchFamily="34" charset="0"/>
                <a:sym typeface="Calibri"/>
              </a:rPr>
              <a:t> שבדרך</a:t>
            </a:r>
            <a:endParaRPr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862657" y="946059"/>
            <a:ext cx="10466686" cy="5080000"/>
            <a:chOff x="0" y="0"/>
            <a:chExt cx="28026449" cy="9481378"/>
          </a:xfrm>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solidFill>
              <a:srgbClr val="F1D1C7"/>
            </a:solidFill>
          </p:spPr>
        </p:sp>
      </p:grpSp>
      <p:sp>
        <p:nvSpPr>
          <p:cNvPr id="16" name="תיבת טקסט 15">
            <a:extLst>
              <a:ext uri="{FF2B5EF4-FFF2-40B4-BE49-F238E27FC236}">
                <a16:creationId xmlns:a16="http://schemas.microsoft.com/office/drawing/2014/main" id="{51EC4400-8D08-CFF6-E910-779946DFC756}"/>
              </a:ext>
            </a:extLst>
          </p:cNvPr>
          <p:cNvSpPr txBox="1"/>
          <p:nvPr/>
        </p:nvSpPr>
        <p:spPr>
          <a:xfrm>
            <a:off x="862657" y="990600"/>
            <a:ext cx="10643543" cy="4992457"/>
          </a:xfrm>
          <a:prstGeom prst="rect">
            <a:avLst/>
          </a:prstGeom>
          <a:noFill/>
        </p:spPr>
        <p:txBody>
          <a:bodyPr wrap="square">
            <a:spAutoFit/>
          </a:bodyPr>
          <a:lstStyle/>
          <a:p>
            <a:pPr algn="ctr" defTabSz="609630">
              <a:lnSpc>
                <a:spcPct val="150000"/>
              </a:lnSpc>
            </a:pPr>
            <a:r>
              <a:rPr lang="he-IL" sz="3600" b="1" dirty="0">
                <a:solidFill>
                  <a:srgbClr val="1F497D"/>
                </a:solidFill>
                <a:latin typeface="Calibri" panose="020F0502020204030204" pitchFamily="34" charset="0"/>
                <a:cs typeface="Calibri" panose="020F0502020204030204" pitchFamily="34" charset="0"/>
              </a:rPr>
              <a:t>קווי הדמיון בינינו משקפים את עקרון האוניברסליות:</a:t>
            </a:r>
            <a:r>
              <a:rPr lang="en-US" sz="3600" b="1" dirty="0">
                <a:solidFill>
                  <a:srgbClr val="1F497D"/>
                </a:solidFill>
                <a:latin typeface="Calibri" panose="020F0502020204030204" pitchFamily="34" charset="0"/>
                <a:cs typeface="Calibri" panose="020F0502020204030204" pitchFamily="34" charset="0"/>
              </a:rPr>
              <a:t/>
            </a:r>
            <a:br>
              <a:rPr lang="en-US" sz="3600" b="1" dirty="0">
                <a:solidFill>
                  <a:srgbClr val="1F497D"/>
                </a:solidFill>
                <a:latin typeface="Calibri" panose="020F0502020204030204" pitchFamily="34" charset="0"/>
                <a:cs typeface="Calibri" panose="020F0502020204030204" pitchFamily="34" charset="0"/>
              </a:rPr>
            </a:br>
            <a:r>
              <a:rPr lang="he-IL" sz="3600" b="1" dirty="0">
                <a:solidFill>
                  <a:srgbClr val="1F497D"/>
                </a:solidFill>
                <a:latin typeface="Calibri" panose="020F0502020204030204" pitchFamily="34" charset="0"/>
                <a:cs typeface="Calibri" panose="020F0502020204030204" pitchFamily="34" charset="0"/>
              </a:rPr>
              <a:t>השאיפה של כל אדם להיות חלק ולחוש חלק מקבוצת אנשים שחולקים את אותן חוויות. </a:t>
            </a:r>
            <a:r>
              <a:rPr lang="en-US" sz="3600" b="1" dirty="0">
                <a:solidFill>
                  <a:srgbClr val="1F497D"/>
                </a:solidFill>
                <a:latin typeface="Calibri" panose="020F0502020204030204" pitchFamily="34" charset="0"/>
                <a:cs typeface="Calibri" panose="020F0502020204030204" pitchFamily="34" charset="0"/>
              </a:rPr>
              <a:t/>
            </a:r>
            <a:br>
              <a:rPr lang="en-US" sz="3600" b="1" dirty="0">
                <a:solidFill>
                  <a:srgbClr val="1F497D"/>
                </a:solidFill>
                <a:latin typeface="Calibri" panose="020F0502020204030204" pitchFamily="34" charset="0"/>
                <a:cs typeface="Calibri" panose="020F0502020204030204" pitchFamily="34" charset="0"/>
              </a:rPr>
            </a:br>
            <a:r>
              <a:rPr lang="he-IL" sz="3600" b="1" dirty="0">
                <a:solidFill>
                  <a:srgbClr val="1F497D"/>
                </a:solidFill>
                <a:latin typeface="Calibri" panose="020F0502020204030204" pitchFamily="34" charset="0"/>
                <a:cs typeface="Calibri" panose="020F0502020204030204" pitchFamily="34" charset="0"/>
              </a:rPr>
              <a:t>תחושת האוניברסליות מסייעת לנו להבין שמה שאנחנו עוברים קורה גם אצל אחרים, וזה עוזר לנו לראות מצבים בחיינו כנורמליים ומקנה לנו תחושת שייכות.</a:t>
            </a:r>
          </a:p>
        </p:txBody>
      </p:sp>
    </p:spTree>
    <p:extLst>
      <p:ext uri="{BB962C8B-B14F-4D97-AF65-F5344CB8AC3E}">
        <p14:creationId xmlns:p14="http://schemas.microsoft.com/office/powerpoint/2010/main" val="76739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2" name="Google Shape;812;p16"/>
          <p:cNvSpPr/>
          <p:nvPr/>
        </p:nvSpPr>
        <p:spPr>
          <a:xfrm>
            <a:off x="266280" y="200752"/>
            <a:ext cx="11584758" cy="1220743"/>
          </a:xfrm>
          <a:prstGeom prst="rect">
            <a:avLst/>
          </a:prstGeom>
          <a:noFill/>
          <a:ln>
            <a:noFill/>
          </a:ln>
        </p:spPr>
        <p:txBody>
          <a:bodyPr spcFirstLastPara="1" wrap="square" lIns="91425" tIns="45700" rIns="91425" bIns="45700" anchor="t" anchorCtr="0">
            <a:spAutoFit/>
          </a:bodyPr>
          <a:lstStyle/>
          <a:p>
            <a:pPr algn="ctr" defTabSz="609630">
              <a:defRPr/>
            </a:pPr>
            <a:r>
              <a:rPr lang="he-IL" sz="4400" b="1" dirty="0">
                <a:solidFill>
                  <a:srgbClr val="1F497D"/>
                </a:solidFill>
                <a:latin typeface="Calibri"/>
                <a:ea typeface="Calibri"/>
                <a:cs typeface="Calibri"/>
                <a:sym typeface="Calibri"/>
              </a:rPr>
              <a:t>פעילות הורה – ילד</a:t>
            </a:r>
            <a:r>
              <a:rPr lang="en-US" sz="4400" b="1" dirty="0">
                <a:solidFill>
                  <a:srgbClr val="1F497D"/>
                </a:solidFill>
                <a:latin typeface="Calibri"/>
                <a:ea typeface="Calibri"/>
                <a:cs typeface="Calibri"/>
                <a:sym typeface="Calibri"/>
              </a:rPr>
              <a:t/>
            </a:r>
            <a:br>
              <a:rPr lang="en-US" sz="4400" b="1" dirty="0">
                <a:solidFill>
                  <a:srgbClr val="1F497D"/>
                </a:solidFill>
                <a:latin typeface="Calibri"/>
                <a:ea typeface="Calibri"/>
                <a:cs typeface="Calibri"/>
                <a:sym typeface="Calibri"/>
              </a:rPr>
            </a:br>
            <a:r>
              <a:rPr lang="he-IL" sz="2933" b="1" dirty="0">
                <a:solidFill>
                  <a:srgbClr val="1F497D"/>
                </a:solidFill>
                <a:latin typeface="Calibri"/>
                <a:ea typeface="Calibri"/>
                <a:cs typeface="Calibri"/>
                <a:sym typeface="Calibri"/>
              </a:rPr>
              <a:t>יצירת </a:t>
            </a:r>
            <a:r>
              <a:rPr lang="he-IL" sz="2933" b="1" dirty="0">
                <a:solidFill>
                  <a:srgbClr val="1F497D"/>
                </a:solidFill>
                <a:latin typeface="Calibri"/>
                <a:cs typeface="Calibri"/>
                <a:sym typeface="Calibri"/>
              </a:rPr>
              <a:t>שוברים </a:t>
            </a:r>
            <a:r>
              <a:rPr lang="he-IL" sz="2933" b="1" dirty="0">
                <a:solidFill>
                  <a:srgbClr val="1F497D"/>
                </a:solidFill>
                <a:latin typeface="Calibri"/>
                <a:ea typeface="Calibri"/>
                <a:cs typeface="Calibri"/>
                <a:sym typeface="Calibri"/>
              </a:rPr>
              <a:t>ל'צנצנת ההפתעות המשפחתית שלנו' </a:t>
            </a:r>
            <a:endParaRPr sz="2800" b="1" dirty="0">
              <a:solidFill>
                <a:srgbClr val="1F497D"/>
              </a:solidFill>
              <a:latin typeface="Calibri"/>
              <a:ea typeface="Calibri"/>
              <a:cs typeface="Calibri"/>
              <a:sym typeface="Calibri"/>
            </a:endParaRPr>
          </a:p>
        </p:txBody>
      </p:sp>
      <p:pic>
        <p:nvPicPr>
          <p:cNvPr id="815" name="Google Shape;815;p16" descr="Man, Heart, Sketch, Drawing, Graphic Art"/>
          <p:cNvPicPr preferRelativeResize="0"/>
          <p:nvPr/>
        </p:nvPicPr>
        <p:blipFill rotWithShape="1">
          <a:blip r:embed="rId3">
            <a:alphaModFix/>
          </a:blip>
          <a:srcRect/>
          <a:stretch/>
        </p:blipFill>
        <p:spPr>
          <a:xfrm>
            <a:off x="4881584" y="1742557"/>
            <a:ext cx="2738416" cy="4914692"/>
          </a:xfrm>
          <a:prstGeom prst="rect">
            <a:avLst/>
          </a:prstGeom>
          <a:noFill/>
          <a:ln>
            <a:noFill/>
          </a:ln>
        </p:spPr>
      </p:pic>
      <p:pic>
        <p:nvPicPr>
          <p:cNvPr id="2" name="Picture 5">
            <a:extLst>
              <a:ext uri="{FF2B5EF4-FFF2-40B4-BE49-F238E27FC236}">
                <a16:creationId xmlns:a16="http://schemas.microsoft.com/office/drawing/2014/main" id="{4FA6CF12-9542-4121-E6EB-DC77DC6F735C}"/>
              </a:ext>
            </a:extLst>
          </p:cNvPr>
          <p:cNvPicPr>
            <a:picLocks noChangeAspect="1"/>
          </p:cNvPicPr>
          <p:nvPr/>
        </p:nvPicPr>
        <p:blipFill>
          <a:blip r:embed="rId4"/>
          <a:stretch>
            <a:fillRect/>
          </a:stretch>
        </p:blipFill>
        <p:spPr>
          <a:xfrm>
            <a:off x="5389585" y="3140331"/>
            <a:ext cx="1234683" cy="1869551"/>
          </a:xfrm>
          <a:prstGeom prst="rect">
            <a:avLst/>
          </a:prstGeom>
        </p:spPr>
      </p:pic>
      <p:sp>
        <p:nvSpPr>
          <p:cNvPr id="3" name="TextBox 6">
            <a:extLst>
              <a:ext uri="{FF2B5EF4-FFF2-40B4-BE49-F238E27FC236}">
                <a16:creationId xmlns:a16="http://schemas.microsoft.com/office/drawing/2014/main" id="{52DC65DD-1F37-0BB0-837A-B7E436FE88E3}"/>
              </a:ext>
            </a:extLst>
          </p:cNvPr>
          <p:cNvSpPr txBox="1"/>
          <p:nvPr/>
        </p:nvSpPr>
        <p:spPr>
          <a:xfrm>
            <a:off x="4536033" y="3987800"/>
            <a:ext cx="2989949"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1">
            <a:spAutoFit/>
          </a:bodyPr>
          <a:lstStyle/>
          <a:p>
            <a:pPr algn="ctr" defTabSz="609630">
              <a:defRPr/>
            </a:pPr>
            <a:r>
              <a:rPr lang="he-IL" sz="1600" b="1" kern="0" dirty="0">
                <a:solidFill>
                  <a:srgbClr val="FF0000"/>
                </a:solidFill>
                <a:latin typeface="Calibri"/>
                <a:cs typeface="Calibri" panose="020F0502020204030204" pitchFamily="34" charset="0"/>
              </a:rPr>
              <a:t>מעשים </a:t>
            </a:r>
            <a:r>
              <a:rPr lang="en-US" sz="1600" b="1" kern="0" dirty="0">
                <a:solidFill>
                  <a:srgbClr val="FF0000"/>
                </a:solidFill>
                <a:latin typeface="Calibri"/>
                <a:cs typeface="Calibri" panose="020F0502020204030204" pitchFamily="34" charset="0"/>
              </a:rPr>
              <a:t/>
            </a:r>
            <a:br>
              <a:rPr lang="en-US" sz="1600" b="1" kern="0" dirty="0">
                <a:solidFill>
                  <a:srgbClr val="FF0000"/>
                </a:solidFill>
                <a:latin typeface="Calibri"/>
                <a:cs typeface="Calibri" panose="020F0502020204030204" pitchFamily="34" charset="0"/>
              </a:rPr>
            </a:br>
            <a:r>
              <a:rPr lang="he-IL" sz="1600" b="1" kern="0" dirty="0">
                <a:solidFill>
                  <a:srgbClr val="FF0000"/>
                </a:solidFill>
                <a:latin typeface="Calibri"/>
                <a:cs typeface="Calibri" panose="020F0502020204030204" pitchFamily="34" charset="0"/>
              </a:rPr>
              <a:t>שיחממו </a:t>
            </a:r>
            <a:r>
              <a:rPr lang="en-US" sz="1600" b="1" kern="0" dirty="0">
                <a:solidFill>
                  <a:srgbClr val="FF0000"/>
                </a:solidFill>
                <a:latin typeface="Calibri"/>
                <a:cs typeface="Calibri" panose="020F0502020204030204" pitchFamily="34" charset="0"/>
              </a:rPr>
              <a:t/>
            </a:r>
            <a:br>
              <a:rPr lang="en-US" sz="1600" b="1" kern="0" dirty="0">
                <a:solidFill>
                  <a:srgbClr val="FF0000"/>
                </a:solidFill>
                <a:latin typeface="Calibri"/>
                <a:cs typeface="Calibri" panose="020F0502020204030204" pitchFamily="34" charset="0"/>
              </a:rPr>
            </a:br>
            <a:r>
              <a:rPr lang="he-IL" sz="1600" b="1" kern="0" dirty="0">
                <a:solidFill>
                  <a:srgbClr val="FF0000"/>
                </a:solidFill>
                <a:latin typeface="Calibri"/>
                <a:cs typeface="Calibri" panose="020F0502020204030204" pitchFamily="34" charset="0"/>
              </a:rPr>
              <a:t>את הלב</a:t>
            </a:r>
          </a:p>
        </p:txBody>
      </p:sp>
    </p:spTree>
    <p:extLst>
      <p:ext uri="{BB962C8B-B14F-4D97-AF65-F5344CB8AC3E}">
        <p14:creationId xmlns:p14="http://schemas.microsoft.com/office/powerpoint/2010/main" val="40656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a:extLst>
              <a:ext uri="{FF2B5EF4-FFF2-40B4-BE49-F238E27FC236}">
                <a16:creationId xmlns:a16="http://schemas.microsoft.com/office/drawing/2014/main" id="{4D43EDA4-DFBA-3313-9A79-CBCD7FCAB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929" y="896959"/>
            <a:ext cx="4722777" cy="2495512"/>
          </a:xfrm>
          <a:prstGeom prst="rect">
            <a:avLst/>
          </a:prstGeom>
        </p:spPr>
      </p:pic>
      <p:pic>
        <p:nvPicPr>
          <p:cNvPr id="19" name="תמונה 18">
            <a:extLst>
              <a:ext uri="{FF2B5EF4-FFF2-40B4-BE49-F238E27FC236}">
                <a16:creationId xmlns:a16="http://schemas.microsoft.com/office/drawing/2014/main" id="{09707B3B-1CCE-8A5E-A626-D1C4C9257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96960"/>
            <a:ext cx="4755292" cy="2511770"/>
          </a:xfrm>
          <a:prstGeom prst="rect">
            <a:avLst/>
          </a:prstGeom>
        </p:spPr>
      </p:pic>
      <p:pic>
        <p:nvPicPr>
          <p:cNvPr id="21" name="תמונה 20">
            <a:extLst>
              <a:ext uri="{FF2B5EF4-FFF2-40B4-BE49-F238E27FC236}">
                <a16:creationId xmlns:a16="http://schemas.microsoft.com/office/drawing/2014/main" id="{EC9EC4C6-37E4-8D84-6F6A-DD1CB2B82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1371" y="4188587"/>
            <a:ext cx="4726842" cy="2491448"/>
          </a:xfrm>
          <a:prstGeom prst="rect">
            <a:avLst/>
          </a:prstGeom>
        </p:spPr>
      </p:pic>
      <p:sp>
        <p:nvSpPr>
          <p:cNvPr id="28" name="תיבת טקסט 27">
            <a:extLst>
              <a:ext uri="{FF2B5EF4-FFF2-40B4-BE49-F238E27FC236}">
                <a16:creationId xmlns:a16="http://schemas.microsoft.com/office/drawing/2014/main" id="{6DA21870-937F-C210-68CB-329B9AD8F207}"/>
              </a:ext>
            </a:extLst>
          </p:cNvPr>
          <p:cNvSpPr txBox="1"/>
          <p:nvPr/>
        </p:nvSpPr>
        <p:spPr>
          <a:xfrm>
            <a:off x="6369910" y="79174"/>
            <a:ext cx="5268438" cy="913199"/>
          </a:xfrm>
          <a:prstGeom prst="rect">
            <a:avLst/>
          </a:prstGeom>
          <a:noFill/>
        </p:spPr>
        <p:txBody>
          <a:bodyPr wrap="square">
            <a:spAutoFit/>
          </a:bodyPr>
          <a:lstStyle/>
          <a:p>
            <a:pPr algn="ctr" defTabSz="609630"/>
            <a:r>
              <a:rPr lang="he-IL" sz="2667" dirty="0">
                <a:solidFill>
                  <a:prstClr val="black"/>
                </a:solidFill>
                <a:latin typeface="Abraham" panose="020B0604020202020204" charset="-79"/>
                <a:cs typeface="Abraham" panose="020B0604020202020204" charset="-79"/>
              </a:rPr>
              <a:t>דוגמה לשובר מתנה שהילד כותב להורה</a:t>
            </a:r>
            <a:endParaRPr lang="he-IL" sz="1600" dirty="0">
              <a:solidFill>
                <a:prstClr val="black"/>
              </a:solidFill>
              <a:latin typeface="Abraham" panose="020B0604020202020204" charset="-79"/>
              <a:cs typeface="Abraham" panose="020B0604020202020204" charset="-79"/>
            </a:endParaRPr>
          </a:p>
        </p:txBody>
      </p:sp>
      <p:sp>
        <p:nvSpPr>
          <p:cNvPr id="29" name="תיבת טקסט 28">
            <a:extLst>
              <a:ext uri="{FF2B5EF4-FFF2-40B4-BE49-F238E27FC236}">
                <a16:creationId xmlns:a16="http://schemas.microsoft.com/office/drawing/2014/main" id="{872BE51E-04A1-93DE-E4B6-6F8BDBEA639D}"/>
              </a:ext>
            </a:extLst>
          </p:cNvPr>
          <p:cNvSpPr txBox="1"/>
          <p:nvPr/>
        </p:nvSpPr>
        <p:spPr>
          <a:xfrm>
            <a:off x="660984" y="284391"/>
            <a:ext cx="5420502" cy="502766"/>
          </a:xfrm>
          <a:prstGeom prst="rect">
            <a:avLst/>
          </a:prstGeom>
          <a:noFill/>
        </p:spPr>
        <p:txBody>
          <a:bodyPr wrap="square">
            <a:spAutoFit/>
          </a:bodyPr>
          <a:lstStyle/>
          <a:p>
            <a:pPr algn="ctr" defTabSz="609630">
              <a:defRPr/>
            </a:pPr>
            <a:r>
              <a:rPr lang="he-IL" sz="2667" dirty="0">
                <a:solidFill>
                  <a:prstClr val="black"/>
                </a:solidFill>
                <a:latin typeface="Abraham" panose="020B0604020202020204" charset="-79"/>
                <a:cs typeface="Abraham" panose="020B0604020202020204" charset="-79"/>
              </a:rPr>
              <a:t>דוגמה שובר מתנה שההורה כותב לילד</a:t>
            </a:r>
            <a:endParaRPr lang="he-IL" sz="1600" dirty="0">
              <a:solidFill>
                <a:prstClr val="black"/>
              </a:solidFill>
              <a:latin typeface="Abraham" panose="020B0604020202020204" charset="-79"/>
              <a:cs typeface="Abraham" panose="020B0604020202020204" charset="-79"/>
            </a:endParaRPr>
          </a:p>
        </p:txBody>
      </p:sp>
      <p:sp>
        <p:nvSpPr>
          <p:cNvPr id="30" name="תיבת טקסט 29">
            <a:extLst>
              <a:ext uri="{FF2B5EF4-FFF2-40B4-BE49-F238E27FC236}">
                <a16:creationId xmlns:a16="http://schemas.microsoft.com/office/drawing/2014/main" id="{BBE12601-6824-4C87-3CD9-716EB69454EF}"/>
              </a:ext>
            </a:extLst>
          </p:cNvPr>
          <p:cNvSpPr txBox="1"/>
          <p:nvPr/>
        </p:nvSpPr>
        <p:spPr>
          <a:xfrm>
            <a:off x="2893860" y="3566325"/>
            <a:ext cx="6681863" cy="502766"/>
          </a:xfrm>
          <a:prstGeom prst="rect">
            <a:avLst/>
          </a:prstGeom>
          <a:noFill/>
        </p:spPr>
        <p:txBody>
          <a:bodyPr wrap="square">
            <a:spAutoFit/>
          </a:bodyPr>
          <a:lstStyle/>
          <a:p>
            <a:pPr algn="ctr" defTabSz="609630">
              <a:defRPr/>
            </a:pPr>
            <a:r>
              <a:rPr lang="he-IL" sz="2667" dirty="0">
                <a:solidFill>
                  <a:prstClr val="black"/>
                </a:solidFill>
                <a:latin typeface="Abraham" panose="020B0604020202020204" charset="-79"/>
                <a:cs typeface="Abraham" panose="020B0604020202020204" charset="-79"/>
              </a:rPr>
              <a:t>דוגמה לשובר מתנה שהילד וההורה כותבים ביחד</a:t>
            </a:r>
            <a:endParaRPr lang="he-IL" sz="1600" dirty="0">
              <a:solidFill>
                <a:prstClr val="black"/>
              </a:solidFill>
              <a:latin typeface="Abraham" panose="020B0604020202020204" charset="-79"/>
              <a:cs typeface="Abraham" panose="020B0604020202020204" charset="-79"/>
            </a:endParaRPr>
          </a:p>
        </p:txBody>
      </p:sp>
    </p:spTree>
    <p:extLst>
      <p:ext uri="{BB962C8B-B14F-4D97-AF65-F5344CB8AC3E}">
        <p14:creationId xmlns:p14="http://schemas.microsoft.com/office/powerpoint/2010/main" val="3868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A284E6F9-A487-9006-CD77-2EC8920C9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973" y="937552"/>
            <a:ext cx="4722777" cy="2491448"/>
          </a:xfrm>
          <a:prstGeom prst="rect">
            <a:avLst/>
          </a:prstGeom>
        </p:spPr>
      </p:pic>
      <p:pic>
        <p:nvPicPr>
          <p:cNvPr id="19" name="תמונה 18">
            <a:extLst>
              <a:ext uri="{FF2B5EF4-FFF2-40B4-BE49-F238E27FC236}">
                <a16:creationId xmlns:a16="http://schemas.microsoft.com/office/drawing/2014/main" id="{8257039B-5371-F2E8-546E-F7CA0DEC9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65" y="955695"/>
            <a:ext cx="4755292" cy="2511770"/>
          </a:xfrm>
          <a:prstGeom prst="rect">
            <a:avLst/>
          </a:prstGeom>
        </p:spPr>
      </p:pic>
      <p:pic>
        <p:nvPicPr>
          <p:cNvPr id="21" name="תמונה 20">
            <a:extLst>
              <a:ext uri="{FF2B5EF4-FFF2-40B4-BE49-F238E27FC236}">
                <a16:creationId xmlns:a16="http://schemas.microsoft.com/office/drawing/2014/main" id="{709BAB0F-57D3-DE9A-E66C-ABCEE288A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600" y="4168265"/>
            <a:ext cx="4726842" cy="2491448"/>
          </a:xfrm>
          <a:prstGeom prst="rect">
            <a:avLst/>
          </a:prstGeom>
        </p:spPr>
      </p:pic>
      <p:pic>
        <p:nvPicPr>
          <p:cNvPr id="23" name="תמונה 22">
            <a:extLst>
              <a:ext uri="{FF2B5EF4-FFF2-40B4-BE49-F238E27FC236}">
                <a16:creationId xmlns:a16="http://schemas.microsoft.com/office/drawing/2014/main" id="{76A77CC3-AD58-9E06-6E46-7F1E88C4AE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827" y="223687"/>
            <a:ext cx="5462489" cy="715326"/>
          </a:xfrm>
          <a:prstGeom prst="rect">
            <a:avLst/>
          </a:prstGeom>
        </p:spPr>
      </p:pic>
      <p:pic>
        <p:nvPicPr>
          <p:cNvPr id="25" name="תמונה 24">
            <a:extLst>
              <a:ext uri="{FF2B5EF4-FFF2-40B4-BE49-F238E27FC236}">
                <a16:creationId xmlns:a16="http://schemas.microsoft.com/office/drawing/2014/main" id="{56937208-FD32-13EA-C234-DF98022CBD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511" y="228400"/>
            <a:ext cx="5462489" cy="715326"/>
          </a:xfrm>
          <a:prstGeom prst="rect">
            <a:avLst/>
          </a:prstGeom>
        </p:spPr>
      </p:pic>
      <p:pic>
        <p:nvPicPr>
          <p:cNvPr id="27" name="תמונה 26">
            <a:extLst>
              <a:ext uri="{FF2B5EF4-FFF2-40B4-BE49-F238E27FC236}">
                <a16:creationId xmlns:a16="http://schemas.microsoft.com/office/drawing/2014/main" id="{34DEE135-395F-34E4-2700-FF8DC303E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3543" y="3520987"/>
            <a:ext cx="6730567" cy="715326"/>
          </a:xfrm>
          <a:prstGeom prst="rect">
            <a:avLst/>
          </a:prstGeom>
        </p:spPr>
      </p:pic>
    </p:spTree>
    <p:extLst>
      <p:ext uri="{BB962C8B-B14F-4D97-AF65-F5344CB8AC3E}">
        <p14:creationId xmlns:p14="http://schemas.microsoft.com/office/powerpoint/2010/main" val="216457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812" name="Google Shape;812;p16"/>
          <p:cNvSpPr/>
          <p:nvPr/>
        </p:nvSpPr>
        <p:spPr>
          <a:xfrm>
            <a:off x="266280" y="200752"/>
            <a:ext cx="11584758" cy="1220743"/>
          </a:xfrm>
          <a:prstGeom prst="rect">
            <a:avLst/>
          </a:prstGeom>
          <a:noFill/>
          <a:ln>
            <a:noFill/>
          </a:ln>
        </p:spPr>
        <p:txBody>
          <a:bodyPr spcFirstLastPara="1" wrap="square" lIns="91425" tIns="45700" rIns="91425" bIns="45700" anchor="t" anchorCtr="0">
            <a:spAutoFit/>
          </a:bodyPr>
          <a:lstStyle/>
          <a:p>
            <a:pPr algn="ctr" defTabSz="609630">
              <a:defRPr/>
            </a:pPr>
            <a:r>
              <a:rPr lang="he-IL" sz="4400" b="1" dirty="0">
                <a:solidFill>
                  <a:srgbClr val="002060"/>
                </a:solidFill>
                <a:latin typeface="Calibri"/>
                <a:ea typeface="Calibri"/>
                <a:cs typeface="Calibri"/>
                <a:sym typeface="Calibri"/>
              </a:rPr>
              <a:t>משתפים בתוצרים</a:t>
            </a:r>
            <a:r>
              <a:rPr lang="en-US" sz="4400" b="1" dirty="0">
                <a:solidFill>
                  <a:srgbClr val="002060"/>
                </a:solidFill>
                <a:latin typeface="Calibri"/>
                <a:ea typeface="Calibri"/>
                <a:cs typeface="Calibri"/>
                <a:sym typeface="Calibri"/>
              </a:rPr>
              <a:t/>
            </a:r>
            <a:br>
              <a:rPr lang="en-US" sz="4400" b="1" dirty="0">
                <a:solidFill>
                  <a:srgbClr val="002060"/>
                </a:solidFill>
                <a:latin typeface="Calibri"/>
                <a:ea typeface="Calibri"/>
                <a:cs typeface="Calibri"/>
                <a:sym typeface="Calibri"/>
              </a:rPr>
            </a:br>
            <a:r>
              <a:rPr lang="he-IL" sz="2933" b="1" dirty="0">
                <a:solidFill>
                  <a:srgbClr val="002060"/>
                </a:solidFill>
                <a:latin typeface="Calibri"/>
                <a:ea typeface="Calibri"/>
                <a:cs typeface="Calibri"/>
                <a:sym typeface="Calibri"/>
              </a:rPr>
              <a:t>מה לדעתכם הייתה המטרה בהכנת 'צנצנת ההפתעות המשפחתית שלנו'?  </a:t>
            </a:r>
            <a:endParaRPr sz="2800" b="1" dirty="0">
              <a:solidFill>
                <a:srgbClr val="002060"/>
              </a:solidFill>
              <a:latin typeface="Calibri"/>
              <a:ea typeface="Calibri"/>
              <a:cs typeface="Calibri"/>
              <a:sym typeface="Calibri"/>
            </a:endParaRPr>
          </a:p>
        </p:txBody>
      </p:sp>
      <p:pic>
        <p:nvPicPr>
          <p:cNvPr id="815" name="Google Shape;815;p16" descr="Man, Heart, Sketch, Drawing, Graphic Art"/>
          <p:cNvPicPr preferRelativeResize="0"/>
          <p:nvPr/>
        </p:nvPicPr>
        <p:blipFill rotWithShape="1">
          <a:blip r:embed="rId3">
            <a:alphaModFix/>
          </a:blip>
          <a:srcRect/>
          <a:stretch/>
        </p:blipFill>
        <p:spPr>
          <a:xfrm>
            <a:off x="4881584" y="1742557"/>
            <a:ext cx="2738416" cy="4914692"/>
          </a:xfrm>
          <a:prstGeom prst="rect">
            <a:avLst/>
          </a:prstGeom>
          <a:noFill/>
          <a:ln>
            <a:noFill/>
          </a:ln>
        </p:spPr>
      </p:pic>
      <p:pic>
        <p:nvPicPr>
          <p:cNvPr id="2" name="Picture 5">
            <a:extLst>
              <a:ext uri="{FF2B5EF4-FFF2-40B4-BE49-F238E27FC236}">
                <a16:creationId xmlns:a16="http://schemas.microsoft.com/office/drawing/2014/main" id="{4FA6CF12-9542-4121-E6EB-DC77DC6F735C}"/>
              </a:ext>
            </a:extLst>
          </p:cNvPr>
          <p:cNvPicPr>
            <a:picLocks noChangeAspect="1"/>
          </p:cNvPicPr>
          <p:nvPr/>
        </p:nvPicPr>
        <p:blipFill>
          <a:blip r:embed="rId4"/>
          <a:stretch>
            <a:fillRect/>
          </a:stretch>
        </p:blipFill>
        <p:spPr>
          <a:xfrm>
            <a:off x="5389585" y="3140331"/>
            <a:ext cx="1234683" cy="1869551"/>
          </a:xfrm>
          <a:prstGeom prst="rect">
            <a:avLst/>
          </a:prstGeom>
        </p:spPr>
      </p:pic>
      <p:sp>
        <p:nvSpPr>
          <p:cNvPr id="3" name="TextBox 6">
            <a:extLst>
              <a:ext uri="{FF2B5EF4-FFF2-40B4-BE49-F238E27FC236}">
                <a16:creationId xmlns:a16="http://schemas.microsoft.com/office/drawing/2014/main" id="{52DC65DD-1F37-0BB0-837A-B7E436FE88E3}"/>
              </a:ext>
            </a:extLst>
          </p:cNvPr>
          <p:cNvSpPr txBox="1"/>
          <p:nvPr/>
        </p:nvSpPr>
        <p:spPr>
          <a:xfrm>
            <a:off x="4536033" y="3987800"/>
            <a:ext cx="2989949"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rtlCol="1">
            <a:spAutoFit/>
          </a:bodyPr>
          <a:lstStyle/>
          <a:p>
            <a:pPr algn="ctr" defTabSz="609630">
              <a:defRPr/>
            </a:pPr>
            <a:r>
              <a:rPr lang="he-IL" sz="1600" b="1" kern="0" dirty="0">
                <a:solidFill>
                  <a:srgbClr val="FF0000"/>
                </a:solidFill>
                <a:latin typeface="Calibri"/>
                <a:cs typeface="Calibri" panose="020F0502020204030204" pitchFamily="34" charset="0"/>
              </a:rPr>
              <a:t>מעשים </a:t>
            </a:r>
            <a:r>
              <a:rPr lang="en-US" sz="1600" b="1" kern="0" dirty="0">
                <a:solidFill>
                  <a:srgbClr val="FF0000"/>
                </a:solidFill>
                <a:latin typeface="Calibri"/>
                <a:cs typeface="Calibri" panose="020F0502020204030204" pitchFamily="34" charset="0"/>
              </a:rPr>
              <a:t/>
            </a:r>
            <a:br>
              <a:rPr lang="en-US" sz="1600" b="1" kern="0" dirty="0">
                <a:solidFill>
                  <a:srgbClr val="FF0000"/>
                </a:solidFill>
                <a:latin typeface="Calibri"/>
                <a:cs typeface="Calibri" panose="020F0502020204030204" pitchFamily="34" charset="0"/>
              </a:rPr>
            </a:br>
            <a:r>
              <a:rPr lang="he-IL" sz="1600" b="1" kern="0" dirty="0">
                <a:solidFill>
                  <a:srgbClr val="FF0000"/>
                </a:solidFill>
                <a:latin typeface="Calibri"/>
                <a:cs typeface="Calibri" panose="020F0502020204030204" pitchFamily="34" charset="0"/>
              </a:rPr>
              <a:t>שיחממו </a:t>
            </a:r>
            <a:r>
              <a:rPr lang="en-US" sz="1600" b="1" kern="0" dirty="0">
                <a:solidFill>
                  <a:srgbClr val="FF0000"/>
                </a:solidFill>
                <a:latin typeface="Calibri"/>
                <a:cs typeface="Calibri" panose="020F0502020204030204" pitchFamily="34" charset="0"/>
              </a:rPr>
              <a:t/>
            </a:r>
            <a:br>
              <a:rPr lang="en-US" sz="1600" b="1" kern="0" dirty="0">
                <a:solidFill>
                  <a:srgbClr val="FF0000"/>
                </a:solidFill>
                <a:latin typeface="Calibri"/>
                <a:cs typeface="Calibri" panose="020F0502020204030204" pitchFamily="34" charset="0"/>
              </a:rPr>
            </a:br>
            <a:r>
              <a:rPr lang="he-IL" sz="1600" b="1" kern="0" dirty="0">
                <a:solidFill>
                  <a:srgbClr val="FF0000"/>
                </a:solidFill>
                <a:latin typeface="Calibri"/>
                <a:cs typeface="Calibri" panose="020F0502020204030204" pitchFamily="34" charset="0"/>
              </a:rPr>
              <a:t>את הלב</a:t>
            </a:r>
          </a:p>
        </p:txBody>
      </p:sp>
      <p:pic>
        <p:nvPicPr>
          <p:cNvPr id="4" name="תמונה 3">
            <a:extLst>
              <a:ext uri="{FF2B5EF4-FFF2-40B4-BE49-F238E27FC236}">
                <a16:creationId xmlns:a16="http://schemas.microsoft.com/office/drawing/2014/main" id="{CE6F187C-6E5C-3B35-CF02-34C45829FD2B}"/>
              </a:ext>
            </a:extLst>
          </p:cNvPr>
          <p:cNvPicPr>
            <a:picLocks noChangeAspect="1"/>
          </p:cNvPicPr>
          <p:nvPr/>
        </p:nvPicPr>
        <p:blipFill>
          <a:blip r:embed="rId5"/>
          <a:stretch>
            <a:fillRect/>
          </a:stretch>
        </p:blipFill>
        <p:spPr>
          <a:xfrm>
            <a:off x="7383911" y="3962400"/>
            <a:ext cx="1488179" cy="2669449"/>
          </a:xfrm>
          <a:prstGeom prst="rect">
            <a:avLst/>
          </a:prstGeom>
        </p:spPr>
      </p:pic>
      <p:pic>
        <p:nvPicPr>
          <p:cNvPr id="5" name="תמונה 4">
            <a:extLst>
              <a:ext uri="{FF2B5EF4-FFF2-40B4-BE49-F238E27FC236}">
                <a16:creationId xmlns:a16="http://schemas.microsoft.com/office/drawing/2014/main" id="{61A06E87-F416-0B7C-06EE-73C05EAD12A4}"/>
              </a:ext>
            </a:extLst>
          </p:cNvPr>
          <p:cNvPicPr>
            <a:picLocks noChangeAspect="1"/>
          </p:cNvPicPr>
          <p:nvPr/>
        </p:nvPicPr>
        <p:blipFill>
          <a:blip r:embed="rId6"/>
          <a:stretch>
            <a:fillRect/>
          </a:stretch>
        </p:blipFill>
        <p:spPr>
          <a:xfrm>
            <a:off x="7320411" y="4813420"/>
            <a:ext cx="1488179" cy="912749"/>
          </a:xfrm>
          <a:prstGeom prst="rect">
            <a:avLst/>
          </a:prstGeom>
        </p:spPr>
      </p:pic>
    </p:spTree>
    <p:extLst>
      <p:ext uri="{BB962C8B-B14F-4D97-AF65-F5344CB8AC3E}">
        <p14:creationId xmlns:p14="http://schemas.microsoft.com/office/powerpoint/2010/main" val="67411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50" name="Google Shape;750;p13"/>
          <p:cNvSpPr txBox="1">
            <a:spLocks noGrp="1"/>
          </p:cNvSpPr>
          <p:nvPr>
            <p:ph type="body" idx="4294967295"/>
          </p:nvPr>
        </p:nvSpPr>
        <p:spPr>
          <a:xfrm>
            <a:off x="1828800" y="482600"/>
            <a:ext cx="8128000" cy="5181600"/>
          </a:xfrm>
          <a:prstGeom prst="rect">
            <a:avLst/>
          </a:prstGeom>
          <a:noFill/>
          <a:ln>
            <a:noFill/>
          </a:ln>
        </p:spPr>
        <p:txBody>
          <a:bodyPr spcFirstLastPara="1" vert="horz" wrap="square" lIns="91425" tIns="45700" rIns="91425" bIns="45700" rtlCol="0" anchor="t" anchorCtr="0">
            <a:normAutofit/>
          </a:bodyPr>
          <a:lstStyle/>
          <a:p>
            <a:pPr marL="0" indent="0" algn="ctr">
              <a:lnSpc>
                <a:spcPct val="170000"/>
              </a:lnSpc>
              <a:spcBef>
                <a:spcPts val="0"/>
              </a:spcBef>
              <a:buClr>
                <a:srgbClr val="002060"/>
              </a:buClr>
              <a:buSzPts val="4800"/>
              <a:buNone/>
            </a:pPr>
            <a:r>
              <a:rPr lang="he-IL" sz="3600" dirty="0">
                <a:solidFill>
                  <a:schemeClr val="tx2"/>
                </a:solidFill>
                <a:latin typeface="Calibri" panose="020F0502020204030204" pitchFamily="34" charset="0"/>
                <a:ea typeface="Calibri"/>
                <a:cs typeface="Calibri" panose="020F0502020204030204" pitchFamily="34" charset="0"/>
                <a:sym typeface="Calibri"/>
              </a:rPr>
              <a:t>'צנצנת ההפתעות המשפחתית שלנו' נועדה</a:t>
            </a:r>
            <a:r>
              <a:rPr lang="en-US" sz="3867" dirty="0">
                <a:solidFill>
                  <a:schemeClr val="tx2"/>
                </a:solidFill>
                <a:latin typeface="Calibri" panose="020F0502020204030204" pitchFamily="34" charset="0"/>
                <a:ea typeface="Calibri"/>
                <a:cs typeface="Calibri" panose="020F0502020204030204" pitchFamily="34" charset="0"/>
                <a:sym typeface="Calibri"/>
              </a:rPr>
              <a:t/>
            </a:r>
            <a:br>
              <a:rPr lang="en-US" sz="3867" dirty="0">
                <a:solidFill>
                  <a:schemeClr val="tx2"/>
                </a:solidFill>
                <a:latin typeface="Calibri" panose="020F0502020204030204" pitchFamily="34" charset="0"/>
                <a:ea typeface="Calibri"/>
                <a:cs typeface="Calibri" panose="020F0502020204030204" pitchFamily="34" charset="0"/>
                <a:sym typeface="Calibri"/>
              </a:rPr>
            </a:br>
            <a:r>
              <a:rPr lang="he-IL" sz="3600" dirty="0">
                <a:solidFill>
                  <a:schemeClr val="tx2"/>
                </a:solidFill>
                <a:latin typeface="Calibri" panose="020F0502020204030204" pitchFamily="34" charset="0"/>
                <a:ea typeface="Calibri"/>
                <a:cs typeface="Calibri" panose="020F0502020204030204" pitchFamily="34" charset="0"/>
                <a:sym typeface="Calibri"/>
              </a:rPr>
              <a:t>לעודד זמן איכות משפחתי בין הורים וילדים.</a:t>
            </a:r>
            <a:r>
              <a:rPr lang="en-US" sz="3600" dirty="0">
                <a:solidFill>
                  <a:schemeClr val="tx2"/>
                </a:solidFill>
                <a:latin typeface="Calibri" panose="020F0502020204030204" pitchFamily="34" charset="0"/>
                <a:ea typeface="Calibri"/>
                <a:cs typeface="Calibri" panose="020F0502020204030204" pitchFamily="34" charset="0"/>
                <a:sym typeface="Calibri"/>
              </a:rPr>
              <a:t/>
            </a:r>
            <a:br>
              <a:rPr lang="en-US" sz="3600" dirty="0">
                <a:solidFill>
                  <a:schemeClr val="tx2"/>
                </a:solidFill>
                <a:latin typeface="Calibri" panose="020F0502020204030204" pitchFamily="34" charset="0"/>
                <a:ea typeface="Calibri"/>
                <a:cs typeface="Calibri" panose="020F0502020204030204" pitchFamily="34" charset="0"/>
                <a:sym typeface="Calibri"/>
              </a:rPr>
            </a:br>
            <a:r>
              <a:rPr lang="he-IL" sz="3600" dirty="0">
                <a:solidFill>
                  <a:schemeClr val="tx2"/>
                </a:solidFill>
                <a:latin typeface="Calibri" panose="020F0502020204030204" pitchFamily="34" charset="0"/>
                <a:ea typeface="Calibri"/>
                <a:cs typeface="Calibri" panose="020F0502020204030204" pitchFamily="34" charset="0"/>
                <a:sym typeface="Calibri"/>
              </a:rPr>
              <a:t>היא מקדמת ביטויי אהבה והתחשבות, </a:t>
            </a:r>
          </a:p>
          <a:p>
            <a:pPr marL="0" indent="0" algn="ctr">
              <a:lnSpc>
                <a:spcPct val="170000"/>
              </a:lnSpc>
              <a:spcBef>
                <a:spcPts val="0"/>
              </a:spcBef>
              <a:buClr>
                <a:srgbClr val="002060"/>
              </a:buClr>
              <a:buSzPts val="4800"/>
              <a:buNone/>
            </a:pPr>
            <a:r>
              <a:rPr lang="he-IL" sz="3600" dirty="0">
                <a:solidFill>
                  <a:schemeClr val="tx2"/>
                </a:solidFill>
                <a:latin typeface="Calibri" panose="020F0502020204030204" pitchFamily="34" charset="0"/>
                <a:cs typeface="Calibri" panose="020F0502020204030204" pitchFamily="34" charset="0"/>
              </a:rPr>
              <a:t>העמקת ה</a:t>
            </a:r>
            <a:r>
              <a:rPr lang="x-none" sz="3600" dirty="0">
                <a:solidFill>
                  <a:schemeClr val="tx2"/>
                </a:solidFill>
                <a:latin typeface="Calibri" panose="020F0502020204030204" pitchFamily="34" charset="0"/>
                <a:cs typeface="Calibri" panose="020F0502020204030204" pitchFamily="34" charset="0"/>
              </a:rPr>
              <a:t>ק</a:t>
            </a:r>
            <a:r>
              <a:rPr lang="he-IL" sz="3600" dirty="0">
                <a:solidFill>
                  <a:schemeClr val="tx2"/>
                </a:solidFill>
                <a:latin typeface="Calibri" panose="020F0502020204030204" pitchFamily="34" charset="0"/>
                <a:cs typeface="Calibri" panose="020F0502020204030204" pitchFamily="34" charset="0"/>
              </a:rPr>
              <a:t>י</a:t>
            </a:r>
            <a:r>
              <a:rPr lang="x-none" sz="3600" dirty="0">
                <a:solidFill>
                  <a:schemeClr val="tx2"/>
                </a:solidFill>
                <a:latin typeface="Calibri" panose="020F0502020204030204" pitchFamily="34" charset="0"/>
                <a:cs typeface="Calibri" panose="020F0502020204030204" pitchFamily="34" charset="0"/>
              </a:rPr>
              <a:t>רבה ו</a:t>
            </a:r>
            <a:r>
              <a:rPr lang="he-IL" sz="3600" dirty="0">
                <a:solidFill>
                  <a:schemeClr val="tx2"/>
                </a:solidFill>
                <a:latin typeface="Calibri" panose="020F0502020204030204" pitchFamily="34" charset="0"/>
                <a:cs typeface="Calibri" panose="020F0502020204030204" pitchFamily="34" charset="0"/>
              </a:rPr>
              <a:t>ה</a:t>
            </a:r>
            <a:r>
              <a:rPr lang="x-none" sz="3600" dirty="0">
                <a:solidFill>
                  <a:schemeClr val="tx2"/>
                </a:solidFill>
                <a:latin typeface="Calibri" panose="020F0502020204030204" pitchFamily="34" charset="0"/>
                <a:cs typeface="Calibri" panose="020F0502020204030204" pitchFamily="34" charset="0"/>
              </a:rPr>
              <a:t>קשר</a:t>
            </a:r>
            <a:r>
              <a:rPr lang="he-IL" sz="3600" dirty="0">
                <a:solidFill>
                  <a:schemeClr val="tx2"/>
                </a:solidFill>
                <a:latin typeface="Calibri" panose="020F0502020204030204" pitchFamily="34" charset="0"/>
                <a:cs typeface="Calibri" panose="020F0502020204030204" pitchFamily="34" charset="0"/>
              </a:rPr>
              <a:t> </a:t>
            </a:r>
            <a:r>
              <a:rPr lang="en-US" sz="3600" dirty="0">
                <a:solidFill>
                  <a:schemeClr val="tx2"/>
                </a:solidFill>
                <a:latin typeface="Calibri" panose="020F0502020204030204" pitchFamily="34" charset="0"/>
                <a:cs typeface="Calibri" panose="020F0502020204030204" pitchFamily="34" charset="0"/>
              </a:rPr>
              <a:t/>
            </a:r>
            <a:br>
              <a:rPr lang="en-US" sz="3600" dirty="0">
                <a:solidFill>
                  <a:schemeClr val="tx2"/>
                </a:solidFill>
                <a:latin typeface="Calibri" panose="020F0502020204030204" pitchFamily="34" charset="0"/>
                <a:cs typeface="Calibri" panose="020F0502020204030204" pitchFamily="34" charset="0"/>
              </a:rPr>
            </a:br>
            <a:r>
              <a:rPr lang="he-IL" sz="3600" b="1" dirty="0">
                <a:solidFill>
                  <a:schemeClr val="tx2"/>
                </a:solidFill>
                <a:latin typeface="Calibri" panose="020F0502020204030204" pitchFamily="34" charset="0"/>
                <a:cs typeface="Calibri" panose="020F0502020204030204" pitchFamily="34" charset="0"/>
              </a:rPr>
              <a:t>והגברת תחושת השייכות</a:t>
            </a:r>
            <a:r>
              <a:rPr lang="he-IL" sz="3600" dirty="0">
                <a:solidFill>
                  <a:schemeClr val="tx2"/>
                </a:solidFill>
                <a:latin typeface="Calibri" panose="020F0502020204030204" pitchFamily="34" charset="0"/>
                <a:cs typeface="Calibri" panose="020F0502020204030204" pitchFamily="34" charset="0"/>
              </a:rPr>
              <a:t>.</a:t>
            </a:r>
            <a:endParaRPr sz="1333" dirty="0">
              <a:solidFill>
                <a:schemeClr val="tx2"/>
              </a:solidFill>
              <a:latin typeface="Calibri" panose="020F0502020204030204" pitchFamily="34" charset="0"/>
              <a:cs typeface="Calibri" panose="020F0502020204030204" pitchFamily="34" charset="0"/>
            </a:endParaRPr>
          </a:p>
        </p:txBody>
      </p:sp>
      <p:pic>
        <p:nvPicPr>
          <p:cNvPr id="2" name="תמונה 1">
            <a:extLst>
              <a:ext uri="{FF2B5EF4-FFF2-40B4-BE49-F238E27FC236}">
                <a16:creationId xmlns:a16="http://schemas.microsoft.com/office/drawing/2014/main" id="{12983CE1-5619-6A4E-C26C-EA4E1185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70200"/>
            <a:ext cx="3987800" cy="3987800"/>
          </a:xfrm>
          <a:prstGeom prst="rect">
            <a:avLst/>
          </a:prstGeom>
        </p:spPr>
      </p:pic>
      <p:pic>
        <p:nvPicPr>
          <p:cNvPr id="3" name="תמונה 2">
            <a:extLst>
              <a:ext uri="{FF2B5EF4-FFF2-40B4-BE49-F238E27FC236}">
                <a16:creationId xmlns:a16="http://schemas.microsoft.com/office/drawing/2014/main" id="{02E28C47-E196-099A-780F-572B488AB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569200" y="3098800"/>
            <a:ext cx="5179620" cy="3759200"/>
          </a:xfrm>
          <a:prstGeom prst="rect">
            <a:avLst/>
          </a:prstGeom>
        </p:spPr>
      </p:pic>
    </p:spTree>
    <p:extLst>
      <p:ext uri="{BB962C8B-B14F-4D97-AF65-F5344CB8AC3E}">
        <p14:creationId xmlns:p14="http://schemas.microsoft.com/office/powerpoint/2010/main" val="33454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0E8C6B-0257-12DF-DB2D-31A436A11C17}"/>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4263434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grpSp>
        <p:nvGrpSpPr>
          <p:cNvPr id="4" name="Group 4"/>
          <p:cNvGrpSpPr/>
          <p:nvPr/>
        </p:nvGrpSpPr>
        <p:grpSpPr>
          <a:xfrm>
            <a:off x="862657" y="2306415"/>
            <a:ext cx="10466686" cy="3540891"/>
            <a:chOff x="0" y="0"/>
            <a:chExt cx="28026449" cy="9481378"/>
          </a:xfrm>
        </p:grpSpPr>
        <p:sp>
          <p:nvSpPr>
            <p:cNvPr id="5" name="Freeform 5"/>
            <p:cNvSpPr/>
            <p:nvPr/>
          </p:nvSpPr>
          <p:spPr>
            <a:xfrm>
              <a:off x="0" y="0"/>
              <a:ext cx="28026451" cy="9481379"/>
            </a:xfrm>
            <a:custGeom>
              <a:avLst/>
              <a:gdLst/>
              <a:ahLst/>
              <a:cxnLst/>
              <a:rect l="l" t="t" r="r" b="b"/>
              <a:pathLst>
                <a:path w="28026451" h="9481379">
                  <a:moveTo>
                    <a:pt x="27721651" y="0"/>
                  </a:moveTo>
                  <a:lnTo>
                    <a:pt x="304800" y="0"/>
                  </a:lnTo>
                  <a:cubicBezTo>
                    <a:pt x="135890" y="0"/>
                    <a:pt x="0" y="135890"/>
                    <a:pt x="0" y="304800"/>
                  </a:cubicBezTo>
                  <a:lnTo>
                    <a:pt x="0" y="9176579"/>
                  </a:lnTo>
                  <a:cubicBezTo>
                    <a:pt x="0" y="9345488"/>
                    <a:pt x="135890" y="9481379"/>
                    <a:pt x="304800" y="9481379"/>
                  </a:cubicBezTo>
                  <a:lnTo>
                    <a:pt x="27721651" y="9481379"/>
                  </a:lnTo>
                  <a:cubicBezTo>
                    <a:pt x="27890558" y="9481379"/>
                    <a:pt x="28026451" y="9345488"/>
                    <a:pt x="28026451" y="9176579"/>
                  </a:cubicBezTo>
                  <a:lnTo>
                    <a:pt x="28026451" y="304800"/>
                  </a:lnTo>
                  <a:cubicBezTo>
                    <a:pt x="28026451" y="135890"/>
                    <a:pt x="27890558" y="0"/>
                    <a:pt x="27721651" y="0"/>
                  </a:cubicBezTo>
                  <a:close/>
                </a:path>
              </a:pathLst>
            </a:custGeom>
            <a:solidFill>
              <a:srgbClr val="F1D1C7"/>
            </a:solidFill>
          </p:spPr>
        </p:sp>
      </p:grpSp>
      <p:pic>
        <p:nvPicPr>
          <p:cNvPr id="14" name="Google Shape;581;p1">
            <a:extLst>
              <a:ext uri="{FF2B5EF4-FFF2-40B4-BE49-F238E27FC236}">
                <a16:creationId xmlns:a16="http://schemas.microsoft.com/office/drawing/2014/main" id="{0C5195B7-6102-F531-4EAE-7ECD9DDF8964}"/>
              </a:ext>
            </a:extLst>
          </p:cNvPr>
          <p:cNvPicPr preferRelativeResize="0"/>
          <p:nvPr/>
        </p:nvPicPr>
        <p:blipFill rotWithShape="1">
          <a:blip r:embed="rId3">
            <a:alphaModFix/>
          </a:blip>
          <a:srcRect/>
          <a:stretch/>
        </p:blipFill>
        <p:spPr>
          <a:xfrm>
            <a:off x="3563381" y="-142222"/>
            <a:ext cx="5065239" cy="2808183"/>
          </a:xfrm>
          <a:prstGeom prst="rect">
            <a:avLst/>
          </a:prstGeom>
          <a:noFill/>
          <a:ln>
            <a:noFill/>
          </a:ln>
        </p:spPr>
      </p:pic>
      <p:sp>
        <p:nvSpPr>
          <p:cNvPr id="16" name="תיבת טקסט 15">
            <a:extLst>
              <a:ext uri="{FF2B5EF4-FFF2-40B4-BE49-F238E27FC236}">
                <a16:creationId xmlns:a16="http://schemas.microsoft.com/office/drawing/2014/main" id="{51EC4400-8D08-CFF6-E910-779946DFC756}"/>
              </a:ext>
            </a:extLst>
          </p:cNvPr>
          <p:cNvSpPr txBox="1"/>
          <p:nvPr/>
        </p:nvSpPr>
        <p:spPr>
          <a:xfrm>
            <a:off x="1498600" y="2636733"/>
            <a:ext cx="9194800" cy="2499467"/>
          </a:xfrm>
          <a:prstGeom prst="rect">
            <a:avLst/>
          </a:prstGeom>
          <a:noFill/>
        </p:spPr>
        <p:txBody>
          <a:bodyPr wrap="square">
            <a:spAutoFit/>
          </a:bodyPr>
          <a:lstStyle/>
          <a:p>
            <a:pPr algn="ctr" defTabSz="609630">
              <a:lnSpc>
                <a:spcPct val="150000"/>
              </a:lnSpc>
              <a:defRPr/>
            </a:pPr>
            <a:r>
              <a:rPr lang="he-IL" sz="3600" b="1" dirty="0">
                <a:solidFill>
                  <a:srgbClr val="1F497D"/>
                </a:solidFill>
                <a:latin typeface="Calibri" panose="020F0502020204030204" pitchFamily="34" charset="0"/>
                <a:cs typeface="Calibri" panose="020F0502020204030204" pitchFamily="34" charset="0"/>
              </a:rPr>
              <a:t>תכנית לימודים ייעודית</a:t>
            </a:r>
          </a:p>
          <a:p>
            <a:pPr algn="ctr" defTabSz="609630">
              <a:lnSpc>
                <a:spcPct val="150000"/>
              </a:lnSpc>
              <a:defRPr/>
            </a:pPr>
            <a:r>
              <a:rPr lang="he-IL" sz="3600" b="1" dirty="0">
                <a:solidFill>
                  <a:srgbClr val="1F497D"/>
                </a:solidFill>
                <a:latin typeface="Calibri" panose="020F0502020204030204" pitchFamily="34" charset="0"/>
                <a:cs typeface="Calibri" panose="020F0502020204030204" pitchFamily="34" charset="0"/>
              </a:rPr>
              <a:t>להקנייה ולתרגול של מיומנויות רגשיות וחברתיות,</a:t>
            </a:r>
          </a:p>
          <a:p>
            <a:pPr algn="ctr" defTabSz="609630">
              <a:lnSpc>
                <a:spcPct val="150000"/>
              </a:lnSpc>
              <a:defRPr/>
            </a:pPr>
            <a:r>
              <a:rPr lang="he-IL" sz="3600" b="1" dirty="0">
                <a:solidFill>
                  <a:srgbClr val="1F497D"/>
                </a:solidFill>
                <a:latin typeface="Calibri" panose="020F0502020204030204" pitchFamily="34" charset="0"/>
                <a:cs typeface="Calibri" panose="020F0502020204030204" pitchFamily="34" charset="0"/>
              </a:rPr>
              <a:t>לאורך כל שנות הלימוד בגן ובבית הספר</a:t>
            </a:r>
          </a:p>
        </p:txBody>
      </p:sp>
    </p:spTree>
    <p:extLst>
      <p:ext uri="{BB962C8B-B14F-4D97-AF65-F5344CB8AC3E}">
        <p14:creationId xmlns:p14="http://schemas.microsoft.com/office/powerpoint/2010/main" val="62031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8"/>
          <p:cNvSpPr txBox="1">
            <a:spLocks noGrp="1"/>
          </p:cNvSpPr>
          <p:nvPr>
            <p:ph type="title"/>
          </p:nvPr>
        </p:nvSpPr>
        <p:spPr>
          <a:xfrm>
            <a:off x="838200" y="161493"/>
            <a:ext cx="10515600" cy="1325563"/>
          </a:xfrm>
          <a:prstGeom prst="rect">
            <a:avLst/>
          </a:prstGeom>
          <a:noFill/>
          <a:ln>
            <a:noFill/>
          </a:ln>
        </p:spPr>
        <p:txBody>
          <a:bodyPr spcFirstLastPara="1" vert="horz" wrap="square" lIns="91425" tIns="45700" rIns="91425" bIns="45700" rtlCol="0" anchor="ctr" anchorCtr="0">
            <a:normAutofit/>
          </a:bodyPr>
          <a:lstStyle/>
          <a:p>
            <a:r>
              <a:rPr lang="x-none"/>
              <a:t>שייכות</a:t>
            </a:r>
            <a:endParaRPr/>
          </a:p>
        </p:txBody>
      </p:sp>
      <p:sp>
        <p:nvSpPr>
          <p:cNvPr id="829" name="Google Shape;829;p18"/>
          <p:cNvSpPr txBox="1">
            <a:spLocks noGrp="1"/>
          </p:cNvSpPr>
          <p:nvPr>
            <p:ph type="body" idx="1"/>
          </p:nvPr>
        </p:nvSpPr>
        <p:spPr>
          <a:xfrm>
            <a:off x="2759710" y="1935253"/>
            <a:ext cx="9425940" cy="3817669"/>
          </a:xfrm>
          <a:prstGeom prst="rect">
            <a:avLst/>
          </a:prstGeom>
          <a:noFill/>
          <a:ln>
            <a:noFill/>
          </a:ln>
        </p:spPr>
        <p:txBody>
          <a:bodyPr spcFirstLastPara="1" vert="horz" wrap="square" lIns="91425" tIns="45700" rIns="91425" bIns="45700" rtlCol="0" anchor="t" anchorCtr="0">
            <a:normAutofit/>
          </a:bodyPr>
          <a:lstStyle/>
          <a:p>
            <a:pPr marL="45722" indent="0" algn="ctr">
              <a:spcBef>
                <a:spcPts val="0"/>
              </a:spcBef>
              <a:buClr>
                <a:srgbClr val="002060"/>
              </a:buClr>
              <a:buSzPts val="5400"/>
              <a:buNone/>
            </a:pPr>
            <a:r>
              <a:rPr lang="x-none" sz="5400" dirty="0">
                <a:solidFill>
                  <a:schemeClr val="tx2"/>
                </a:solidFill>
              </a:rPr>
              <a:t>הרגשה אישית של האדם</a:t>
            </a:r>
            <a:endParaRPr dirty="0">
              <a:solidFill>
                <a:schemeClr val="tx2"/>
              </a:solidFill>
            </a:endParaRPr>
          </a:p>
          <a:p>
            <a:pPr marL="45722" indent="0" algn="ctr">
              <a:buClr>
                <a:srgbClr val="002060"/>
              </a:buClr>
              <a:buSzPts val="5400"/>
              <a:buNone/>
            </a:pPr>
            <a:r>
              <a:rPr lang="x-none" sz="5400" dirty="0">
                <a:solidFill>
                  <a:schemeClr val="tx2"/>
                </a:solidFill>
              </a:rPr>
              <a:t>שיש לו </a:t>
            </a:r>
            <a:r>
              <a:rPr lang="x-none" sz="5400" b="1" dirty="0">
                <a:solidFill>
                  <a:schemeClr val="tx2"/>
                </a:solidFill>
              </a:rPr>
              <a:t>מקום בטוח</a:t>
            </a:r>
            <a:endParaRPr sz="5400" b="1" dirty="0">
              <a:solidFill>
                <a:schemeClr val="tx2"/>
              </a:solidFill>
            </a:endParaRPr>
          </a:p>
          <a:p>
            <a:pPr marL="45722" indent="0" algn="ctr">
              <a:buClr>
                <a:srgbClr val="002060"/>
              </a:buClr>
              <a:buSzPts val="5400"/>
              <a:buNone/>
            </a:pPr>
            <a:r>
              <a:rPr lang="x-none" sz="5400" dirty="0">
                <a:solidFill>
                  <a:schemeClr val="tx2"/>
                </a:solidFill>
              </a:rPr>
              <a:t>בסביבה </a:t>
            </a:r>
            <a:r>
              <a:rPr lang="he-IL" sz="5400" dirty="0">
                <a:solidFill>
                  <a:schemeClr val="tx2"/>
                </a:solidFill>
              </a:rPr>
              <a:t>המשפחתית ו</a:t>
            </a:r>
            <a:r>
              <a:rPr lang="x-none" sz="5400" dirty="0">
                <a:solidFill>
                  <a:schemeClr val="tx2"/>
                </a:solidFill>
              </a:rPr>
              <a:t>החברתית שלו</a:t>
            </a:r>
            <a:endParaRPr dirty="0">
              <a:solidFill>
                <a:schemeClr val="tx2"/>
              </a:solidFill>
            </a:endParaRPr>
          </a:p>
          <a:p>
            <a:pPr marL="45722" indent="0" algn="ctr">
              <a:buClr>
                <a:srgbClr val="002060"/>
              </a:buClr>
              <a:buSzPts val="5400"/>
              <a:buNone/>
            </a:pPr>
            <a:r>
              <a:rPr lang="x-none" sz="5400" dirty="0">
                <a:solidFill>
                  <a:schemeClr val="tx2"/>
                </a:solidFill>
              </a:rPr>
              <a:t>ו</a:t>
            </a:r>
            <a:r>
              <a:rPr lang="he-IL" sz="5400" dirty="0">
                <a:solidFill>
                  <a:schemeClr val="tx2"/>
                </a:solidFill>
              </a:rPr>
              <a:t>ידיעה </a:t>
            </a:r>
            <a:r>
              <a:rPr lang="x-none" sz="5400" dirty="0">
                <a:solidFill>
                  <a:schemeClr val="tx2"/>
                </a:solidFill>
              </a:rPr>
              <a:t>שהוא חלק ממנה.</a:t>
            </a:r>
            <a:endParaRPr dirty="0">
              <a:solidFill>
                <a:schemeClr val="tx2"/>
              </a:solidFill>
            </a:endParaRPr>
          </a:p>
        </p:txBody>
      </p:sp>
      <p:pic>
        <p:nvPicPr>
          <p:cNvPr id="830" name="Google Shape;830;p18" descr="Colorful, Prismatic, Chromatic, Rainbow"/>
          <p:cNvPicPr preferRelativeResize="0"/>
          <p:nvPr/>
        </p:nvPicPr>
        <p:blipFill rotWithShape="1">
          <a:blip r:embed="rId3">
            <a:alphaModFix/>
          </a:blip>
          <a:srcRect/>
          <a:stretch/>
        </p:blipFill>
        <p:spPr>
          <a:xfrm>
            <a:off x="457200" y="3632200"/>
            <a:ext cx="2814320" cy="2890520"/>
          </a:xfrm>
          <a:prstGeom prst="rect">
            <a:avLst/>
          </a:prstGeom>
          <a:noFill/>
          <a:ln>
            <a:noFill/>
          </a:ln>
        </p:spPr>
      </p:pic>
    </p:spTree>
    <p:extLst>
      <p:ext uri="{BB962C8B-B14F-4D97-AF65-F5344CB8AC3E}">
        <p14:creationId xmlns:p14="http://schemas.microsoft.com/office/powerpoint/2010/main" val="206205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2" name="כותרת 1">
            <a:extLst>
              <a:ext uri="{FF2B5EF4-FFF2-40B4-BE49-F238E27FC236}">
                <a16:creationId xmlns:a16="http://schemas.microsoft.com/office/drawing/2014/main" id="{187856E5-AB96-9C30-92C9-977DB7011488}"/>
              </a:ext>
            </a:extLst>
          </p:cNvPr>
          <p:cNvSpPr>
            <a:spLocks noGrp="1"/>
          </p:cNvSpPr>
          <p:nvPr>
            <p:ph type="title"/>
          </p:nvPr>
        </p:nvSpPr>
        <p:spPr/>
        <p:txBody>
          <a:bodyPr/>
          <a:lstStyle/>
          <a:p>
            <a:r>
              <a:rPr lang="he-IL" dirty="0"/>
              <a:t>שייכות בחיבור לכיתה</a:t>
            </a:r>
          </a:p>
        </p:txBody>
      </p:sp>
      <p:sp>
        <p:nvSpPr>
          <p:cNvPr id="912" name="Google Shape;912;p25"/>
          <p:cNvSpPr txBox="1">
            <a:spLocks noGrp="1"/>
          </p:cNvSpPr>
          <p:nvPr>
            <p:ph type="body" idx="1"/>
          </p:nvPr>
        </p:nvSpPr>
        <p:spPr>
          <a:xfrm>
            <a:off x="2361228" y="2006600"/>
            <a:ext cx="7366973" cy="4064000"/>
          </a:xfrm>
          <a:prstGeom prst="rect">
            <a:avLst/>
          </a:prstGeom>
          <a:noFill/>
          <a:ln>
            <a:noFill/>
          </a:ln>
        </p:spPr>
        <p:txBody>
          <a:bodyPr spcFirstLastPara="1" vert="horz" wrap="square" lIns="91425" tIns="45700" rIns="91425" bIns="45700" rtlCol="0" anchor="t" anchorCtr="0">
            <a:normAutofit fontScale="92500" lnSpcReduction="20000"/>
          </a:bodyPr>
          <a:lstStyle/>
          <a:p>
            <a:pPr marL="45722" indent="0" algn="ctr">
              <a:buNone/>
            </a:pPr>
            <a:r>
              <a:rPr lang="x-none" sz="5400" b="1" dirty="0">
                <a:solidFill>
                  <a:schemeClr val="tx2"/>
                </a:solidFill>
              </a:rPr>
              <a:t>לכל </a:t>
            </a:r>
            <a:r>
              <a:rPr lang="he-IL" sz="5400" b="1" dirty="0">
                <a:solidFill>
                  <a:schemeClr val="tx2"/>
                </a:solidFill>
              </a:rPr>
              <a:t>תלמיד ותלמידה</a:t>
            </a:r>
            <a:endParaRPr dirty="0">
              <a:solidFill>
                <a:schemeClr val="tx2"/>
              </a:solidFill>
            </a:endParaRPr>
          </a:p>
          <a:p>
            <a:pPr marL="45722" indent="0" algn="ctr">
              <a:buNone/>
            </a:pPr>
            <a:r>
              <a:rPr lang="x-none" sz="5400" b="1" dirty="0">
                <a:solidFill>
                  <a:schemeClr val="tx2"/>
                </a:solidFill>
              </a:rPr>
              <a:t>יש יכולת לתרום לתחושת השייכות </a:t>
            </a:r>
            <a:r>
              <a:rPr lang="he-IL" sz="5400" b="1" dirty="0">
                <a:solidFill>
                  <a:schemeClr val="tx2"/>
                </a:solidFill>
              </a:rPr>
              <a:t>שלהם </a:t>
            </a:r>
          </a:p>
          <a:p>
            <a:pPr marL="45722" indent="0" algn="ctr">
              <a:buNone/>
            </a:pPr>
            <a:r>
              <a:rPr lang="he-IL" sz="5400" b="1" dirty="0">
                <a:solidFill>
                  <a:schemeClr val="tx2"/>
                </a:solidFill>
              </a:rPr>
              <a:t>ושל חבריהם ל</a:t>
            </a:r>
            <a:r>
              <a:rPr lang="x-none" sz="5400" b="1" dirty="0">
                <a:solidFill>
                  <a:schemeClr val="tx2"/>
                </a:solidFill>
              </a:rPr>
              <a:t>כיתה,</a:t>
            </a:r>
            <a:endParaRPr dirty="0">
              <a:solidFill>
                <a:schemeClr val="tx2"/>
              </a:solidFill>
            </a:endParaRPr>
          </a:p>
          <a:p>
            <a:pPr marL="45722" indent="0" algn="ctr">
              <a:buNone/>
            </a:pPr>
            <a:r>
              <a:rPr lang="x-none" sz="5400" b="1" dirty="0">
                <a:solidFill>
                  <a:schemeClr val="tx2"/>
                </a:solidFill>
              </a:rPr>
              <a:t>בעזרת פעולות </a:t>
            </a:r>
            <a:r>
              <a:rPr lang="he-IL" sz="5400" b="1" dirty="0">
                <a:solidFill>
                  <a:schemeClr val="tx2"/>
                </a:solidFill>
              </a:rPr>
              <a:t>ומחוות </a:t>
            </a:r>
            <a:r>
              <a:rPr lang="x-none" sz="5400" b="1" dirty="0">
                <a:solidFill>
                  <a:schemeClr val="tx2"/>
                </a:solidFill>
              </a:rPr>
              <a:t>קטנות ויומיומיות.</a:t>
            </a:r>
            <a:endParaRPr dirty="0">
              <a:solidFill>
                <a:schemeClr val="tx2"/>
              </a:solidFill>
            </a:endParaRPr>
          </a:p>
        </p:txBody>
      </p:sp>
      <p:pic>
        <p:nvPicPr>
          <p:cNvPr id="6" name="תמונה 5">
            <a:extLst>
              <a:ext uri="{FF2B5EF4-FFF2-40B4-BE49-F238E27FC236}">
                <a16:creationId xmlns:a16="http://schemas.microsoft.com/office/drawing/2014/main" id="{46CFC2AD-81C0-983B-2166-098D31973B26}"/>
              </a:ext>
            </a:extLst>
          </p:cNvPr>
          <p:cNvPicPr>
            <a:picLocks noChangeAspect="1"/>
          </p:cNvPicPr>
          <p:nvPr/>
        </p:nvPicPr>
        <p:blipFill rotWithShape="1">
          <a:blip r:embed="rId3">
            <a:extLst>
              <a:ext uri="{28A0092B-C50C-407E-A947-70E740481C1C}">
                <a14:useLocalDpi xmlns:a14="http://schemas.microsoft.com/office/drawing/2010/main" val="0"/>
              </a:ext>
            </a:extLst>
          </a:blip>
          <a:srcRect l="4337" t="8171" r="52917" b="4892"/>
          <a:stretch/>
        </p:blipFill>
        <p:spPr>
          <a:xfrm>
            <a:off x="910836" y="3414486"/>
            <a:ext cx="1512273" cy="3075685"/>
          </a:xfrm>
          <a:prstGeom prst="rect">
            <a:avLst/>
          </a:prstGeom>
        </p:spPr>
      </p:pic>
      <p:pic>
        <p:nvPicPr>
          <p:cNvPr id="7" name="תמונה 6">
            <a:extLst>
              <a:ext uri="{FF2B5EF4-FFF2-40B4-BE49-F238E27FC236}">
                <a16:creationId xmlns:a16="http://schemas.microsoft.com/office/drawing/2014/main" id="{5757CCE2-B28B-E566-D9A9-34890A1099C5}"/>
              </a:ext>
            </a:extLst>
          </p:cNvPr>
          <p:cNvPicPr>
            <a:picLocks noChangeAspect="1"/>
          </p:cNvPicPr>
          <p:nvPr/>
        </p:nvPicPr>
        <p:blipFill rotWithShape="1">
          <a:blip r:embed="rId3">
            <a:extLst>
              <a:ext uri="{28A0092B-C50C-407E-A947-70E740481C1C}">
                <a14:useLocalDpi xmlns:a14="http://schemas.microsoft.com/office/drawing/2010/main" val="0"/>
              </a:ext>
            </a:extLst>
          </a:blip>
          <a:srcRect l="46463" t="9823" r="4596" b="5924"/>
          <a:stretch/>
        </p:blipFill>
        <p:spPr>
          <a:xfrm>
            <a:off x="9707466" y="3645980"/>
            <a:ext cx="1708151" cy="2940613"/>
          </a:xfrm>
          <a:prstGeom prst="rect">
            <a:avLst/>
          </a:prstGeom>
        </p:spPr>
      </p:pic>
      <p:sp>
        <p:nvSpPr>
          <p:cNvPr id="5" name="אליפסה 4">
            <a:extLst>
              <a:ext uri="{FF2B5EF4-FFF2-40B4-BE49-F238E27FC236}">
                <a16:creationId xmlns:a16="http://schemas.microsoft.com/office/drawing/2014/main" id="{DED892BE-C1BA-5BED-1E09-D3136FCD6EF3}"/>
              </a:ext>
            </a:extLst>
          </p:cNvPr>
          <p:cNvSpPr/>
          <p:nvPr/>
        </p:nvSpPr>
        <p:spPr>
          <a:xfrm>
            <a:off x="1422400" y="3593676"/>
            <a:ext cx="355600" cy="112907"/>
          </a:xfrm>
          <a:prstGeom prst="ellipse">
            <a:avLst/>
          </a:prstGeom>
          <a:solidFill>
            <a:srgbClr val="85A8DB"/>
          </a:solidFill>
          <a:ln>
            <a:solidFill>
              <a:srgbClr val="33307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09630" rtl="0"/>
            <a:endParaRPr lang="he-IL" sz="1200">
              <a:solidFill>
                <a:prstClr val="white"/>
              </a:solidFill>
              <a:latin typeface="Calibri"/>
              <a:cs typeface="Arial" panose="020B0604020202020204" pitchFamily="34" charset="0"/>
            </a:endParaRPr>
          </a:p>
        </p:txBody>
      </p:sp>
    </p:spTree>
    <p:extLst>
      <p:ext uri="{BB962C8B-B14F-4D97-AF65-F5344CB8AC3E}">
        <p14:creationId xmlns:p14="http://schemas.microsoft.com/office/powerpoint/2010/main" val="11985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5"/>
          <p:cNvPicPr preferRelativeResize="0"/>
          <p:nvPr/>
        </p:nvPicPr>
        <p:blipFill rotWithShape="1">
          <a:blip r:embed="rId3">
            <a:alphaModFix/>
          </a:blip>
          <a:srcRect/>
          <a:stretch/>
        </p:blipFill>
        <p:spPr>
          <a:xfrm>
            <a:off x="7872000" y="469027"/>
            <a:ext cx="4320000" cy="1116897"/>
          </a:xfrm>
          <a:prstGeom prst="rect">
            <a:avLst/>
          </a:prstGeom>
          <a:noFill/>
          <a:ln>
            <a:noFill/>
          </a:ln>
        </p:spPr>
      </p:pic>
      <p:sp>
        <p:nvSpPr>
          <p:cNvPr id="634" name="Google Shape;634;p5"/>
          <p:cNvSpPr txBox="1">
            <a:spLocks noGrp="1"/>
          </p:cNvSpPr>
          <p:nvPr>
            <p:ph type="title"/>
          </p:nvPr>
        </p:nvSpPr>
        <p:spPr>
          <a:xfrm>
            <a:off x="9362114" y="466354"/>
            <a:ext cx="2480925" cy="1054394"/>
          </a:xfrm>
          <a:prstGeom prst="rect">
            <a:avLst/>
          </a:prstGeom>
          <a:noFill/>
          <a:ln>
            <a:noFill/>
          </a:ln>
        </p:spPr>
        <p:txBody>
          <a:bodyPr spcFirstLastPara="1" vert="horz" wrap="square" lIns="91425" tIns="45700" rIns="91425" bIns="45700" rtlCol="0" anchor="ctr" anchorCtr="0">
            <a:noAutofit/>
          </a:bodyPr>
          <a:lstStyle/>
          <a:p>
            <a:pPr rtl="1">
              <a:lnSpc>
                <a:spcPct val="110000"/>
              </a:lnSpc>
              <a:spcBef>
                <a:spcPts val="0"/>
              </a:spcBef>
              <a:buClr>
                <a:srgbClr val="000000"/>
              </a:buClr>
              <a:buSzPts val="2800"/>
            </a:pPr>
            <a:r>
              <a:rPr lang="he-IL" sz="2133" b="1" dirty="0">
                <a:solidFill>
                  <a:schemeClr val="tx2"/>
                </a:solidFill>
                <a:latin typeface="Calibri"/>
                <a:ea typeface="Calibri"/>
                <a:cs typeface="Calibri"/>
                <a:sym typeface="Calibri"/>
              </a:rPr>
              <a:t>רציונל המפגש</a:t>
            </a:r>
            <a:endParaRPr sz="2133" b="1" dirty="0">
              <a:solidFill>
                <a:schemeClr val="tx2"/>
              </a:solidFill>
              <a:latin typeface="Calibri"/>
              <a:ea typeface="Calibri"/>
              <a:cs typeface="Calibri"/>
              <a:sym typeface="Calibri"/>
            </a:endParaRPr>
          </a:p>
        </p:txBody>
      </p:sp>
      <p:sp>
        <p:nvSpPr>
          <p:cNvPr id="635" name="Google Shape;635;p5"/>
          <p:cNvSpPr txBox="1"/>
          <p:nvPr/>
        </p:nvSpPr>
        <p:spPr>
          <a:xfrm>
            <a:off x="149081" y="1498600"/>
            <a:ext cx="11890519" cy="5136366"/>
          </a:xfrm>
          <a:prstGeom prst="rect">
            <a:avLst/>
          </a:prstGeom>
          <a:noFill/>
          <a:ln>
            <a:noFill/>
          </a:ln>
        </p:spPr>
        <p:txBody>
          <a:bodyPr spcFirstLastPara="1" wrap="square" lIns="91425" tIns="45700" rIns="91425" bIns="45700" anchor="t" anchorCtr="0">
            <a:spAutoFit/>
          </a:bodyPr>
          <a:lstStyle/>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תחושת שייכות היא צורך אנושי.  כל תלמיד, הורה או מורה רוצים לחוש שייכים ולהיות שייכים.</a:t>
            </a: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תלמיד שיודע שהוא שייך למשפחה, לכיתה, לחברים, ומרגיש שהוא 'חלק מהקבוצה', פנוי יותר ללמידה וליצירת קשרים חברתיים.</a:t>
            </a: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תחושת השייכות מקדמת רווחה נפשית ותורמת לתחושת המסוגלות העצמית של התלמידים.</a:t>
            </a:r>
            <a:endParaRPr lang="he-IL" sz="2133" dirty="0">
              <a:solidFill>
                <a:prstClr val="black"/>
              </a:solidFill>
              <a:latin typeface="Calibri" panose="020F0502020204030204" pitchFamily="34" charset="0"/>
              <a:cs typeface="Calibri" panose="020F0502020204030204" pitchFamily="34" charset="0"/>
            </a:endParaRP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במסגרת שיעורי </a:t>
            </a:r>
            <a:r>
              <a:rPr lang="he-IL" sz="2133" dirty="0" err="1">
                <a:solidFill>
                  <a:srgbClr val="000000"/>
                </a:solidFill>
                <a:latin typeface="Calibri" panose="020F0502020204030204" pitchFamily="34" charset="0"/>
                <a:cs typeface="Calibri" panose="020F0502020204030204" pitchFamily="34" charset="0"/>
              </a:rPr>
              <a:t>ה"כ"חות</a:t>
            </a:r>
            <a:r>
              <a:rPr lang="he-IL" sz="2133" dirty="0">
                <a:solidFill>
                  <a:srgbClr val="000000"/>
                </a:solidFill>
                <a:latin typeface="Calibri" panose="020F0502020204030204" pitchFamily="34" charset="0"/>
                <a:cs typeface="Calibri" panose="020F0502020204030204" pitchFamily="34" charset="0"/>
              </a:rPr>
              <a:t> שבדרך"  אנו מנסים לטפח בתלמידים מודעות להיותם חלק חשוב מקבוצת הכיתה ולחזק מיומנויות רגשיות-חברתיות שיעזרו להם לבנות קשרים חברתיים. השיעורים מתנהלים במרחב שיח בטוח שבו יכולים התלמידים לשתף בחוויותיהם בביטחון ובפתיחות. </a:t>
            </a: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לצד בית הספר – ההורים, המשפחה והבית הם, למעשה, </a:t>
            </a:r>
            <a:r>
              <a:rPr lang="he-IL" sz="2133" u="sng" dirty="0">
                <a:solidFill>
                  <a:srgbClr val="000000"/>
                </a:solidFill>
                <a:latin typeface="Calibri" panose="020F0502020204030204" pitchFamily="34" charset="0"/>
                <a:cs typeface="Calibri" panose="020F0502020204030204" pitchFamily="34" charset="0"/>
              </a:rPr>
              <a:t>המקום הראשון והמשמעותי</a:t>
            </a:r>
            <a:r>
              <a:rPr lang="he-IL" sz="2133" dirty="0">
                <a:solidFill>
                  <a:srgbClr val="000000"/>
                </a:solidFill>
                <a:latin typeface="Calibri" panose="020F0502020204030204" pitchFamily="34" charset="0"/>
                <a:cs typeface="Calibri" panose="020F0502020204030204" pitchFamily="34" charset="0"/>
              </a:rPr>
              <a:t> בו התלמידים מסגלים לעצמם הבנה רגשית-חברתית, כלים להתנהלות אישית ובינאישית ומודעות עצמית ולכן ההורים הם שותפים חשובים עד מאוד בקידום הלמידה הרגשית-חברתית של ילדיהם. </a:t>
            </a: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היכרות ההורים עם התכנית "</a:t>
            </a:r>
            <a:r>
              <a:rPr lang="he-IL" sz="2133" dirty="0" err="1">
                <a:solidFill>
                  <a:srgbClr val="000000"/>
                </a:solidFill>
                <a:latin typeface="Calibri" panose="020F0502020204030204" pitchFamily="34" charset="0"/>
                <a:cs typeface="Calibri" panose="020F0502020204030204" pitchFamily="34" charset="0"/>
              </a:rPr>
              <a:t>הכ"חות</a:t>
            </a:r>
            <a:r>
              <a:rPr lang="he-IL" sz="2133" dirty="0">
                <a:solidFill>
                  <a:srgbClr val="000000"/>
                </a:solidFill>
                <a:latin typeface="Calibri" panose="020F0502020204030204" pitchFamily="34" charset="0"/>
                <a:cs typeface="Calibri" panose="020F0502020204030204" pitchFamily="34" charset="0"/>
              </a:rPr>
              <a:t> שבדרך" תאפשר ליצור "</a:t>
            </a:r>
            <a:r>
              <a:rPr lang="he-IL" sz="2133" b="1" dirty="0">
                <a:solidFill>
                  <a:srgbClr val="000000"/>
                </a:solidFill>
                <a:latin typeface="Calibri" panose="020F0502020204030204" pitchFamily="34" charset="0"/>
                <a:cs typeface="Calibri" panose="020F0502020204030204" pitchFamily="34" charset="0"/>
              </a:rPr>
              <a:t>שפה רגשית-חברתית משותפת</a:t>
            </a:r>
            <a:r>
              <a:rPr lang="he-IL" sz="2133" dirty="0">
                <a:solidFill>
                  <a:srgbClr val="000000"/>
                </a:solidFill>
                <a:latin typeface="Calibri" panose="020F0502020204030204" pitchFamily="34" charset="0"/>
                <a:cs typeface="Calibri" panose="020F0502020204030204" pitchFamily="34" charset="0"/>
              </a:rPr>
              <a:t>" לצוות החינוכי ולהורים. שפה שמטרתה להצמיח את התלמידים ולהעצים את תחושת השייכות והמסוגלות של התלמידים, ההורים והצוות.</a:t>
            </a:r>
            <a:endParaRPr lang="he-IL" sz="2133" dirty="0">
              <a:solidFill>
                <a:prstClr val="black"/>
              </a:solidFill>
              <a:latin typeface="Calibri" panose="020F0502020204030204" pitchFamily="34" charset="0"/>
              <a:cs typeface="Calibri" panose="020F0502020204030204" pitchFamily="34" charset="0"/>
            </a:endParaRPr>
          </a:p>
          <a:p>
            <a:pPr marL="304815" indent="-304815" defTabSz="609630">
              <a:spcAft>
                <a:spcPts val="533"/>
              </a:spcAft>
              <a:buFont typeface="Courier New" panose="02070309020205020404" pitchFamily="49" charset="0"/>
              <a:buChar char="o"/>
            </a:pPr>
            <a:r>
              <a:rPr lang="he-IL" sz="2133" dirty="0">
                <a:solidFill>
                  <a:srgbClr val="000000"/>
                </a:solidFill>
                <a:latin typeface="Calibri" panose="020F0502020204030204" pitchFamily="34" charset="0"/>
                <a:cs typeface="Calibri" panose="020F0502020204030204" pitchFamily="34" charset="0"/>
              </a:rPr>
              <a:t>במפגש זה נזמין את ההורים וילדיהם יחד לבחון את המושג "שייכות" בבית ומחוצה לו, ונזמן להם חוויה של שיח, הנאה ויצירה משותפת.</a:t>
            </a:r>
            <a:endParaRPr lang="he-IL" sz="2133" dirty="0">
              <a:solidFill>
                <a:prstClr val="black"/>
              </a:solidFill>
              <a:latin typeface="Calibri" panose="020F0502020204030204" pitchFamily="34" charset="0"/>
              <a:cs typeface="Calibri" panose="020F0502020204030204" pitchFamily="34" charset="0"/>
            </a:endParaRPr>
          </a:p>
        </p:txBody>
      </p:sp>
      <p:pic>
        <p:nvPicPr>
          <p:cNvPr id="636" name="Google Shape;636;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extLst>
      <p:ext uri="{BB962C8B-B14F-4D97-AF65-F5344CB8AC3E}">
        <p14:creationId xmlns:p14="http://schemas.microsoft.com/office/powerpoint/2010/main" val="2662366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21" descr="מקס ההאסקי אומר היי"/>
          <p:cNvPicPr preferRelativeResize="0"/>
          <p:nvPr/>
        </p:nvPicPr>
        <p:blipFill rotWithShape="1">
          <a:blip r:embed="rId3">
            <a:alphaModFix/>
          </a:blip>
          <a:srcRect/>
          <a:stretch/>
        </p:blipFill>
        <p:spPr>
          <a:xfrm>
            <a:off x="4288957" y="4447210"/>
            <a:ext cx="2630675" cy="2630675"/>
          </a:xfrm>
          <a:prstGeom prst="rect">
            <a:avLst/>
          </a:prstGeom>
          <a:noFill/>
          <a:ln>
            <a:noFill/>
          </a:ln>
        </p:spPr>
      </p:pic>
      <p:sp>
        <p:nvSpPr>
          <p:cNvPr id="469" name="Google Shape;469;p21"/>
          <p:cNvSpPr txBox="1">
            <a:spLocks noGrp="1"/>
          </p:cNvSpPr>
          <p:nvPr>
            <p:ph type="title"/>
          </p:nvPr>
        </p:nvSpPr>
        <p:spPr>
          <a:xfrm>
            <a:off x="838200" y="161493"/>
            <a:ext cx="10515600" cy="1325563"/>
          </a:xfrm>
          <a:prstGeom prst="rect">
            <a:avLst/>
          </a:prstGeom>
          <a:noFill/>
          <a:ln>
            <a:noFill/>
          </a:ln>
        </p:spPr>
        <p:txBody>
          <a:bodyPr spcFirstLastPara="1" wrap="square" lIns="91425" tIns="45700" rIns="91425" bIns="45700" anchor="ctr" anchorCtr="0">
            <a:normAutofit/>
          </a:bodyPr>
          <a:lstStyle/>
          <a:p>
            <a:r>
              <a:rPr lang="x-none" dirty="0">
                <a:solidFill>
                  <a:schemeClr val="accent1">
                    <a:lumMod val="50000"/>
                  </a:schemeClr>
                </a:solidFill>
              </a:rPr>
              <a:t>אנ"י נות</a:t>
            </a:r>
            <a:r>
              <a:rPr lang="he-IL" dirty="0">
                <a:solidFill>
                  <a:schemeClr val="accent1">
                    <a:lumMod val="50000"/>
                  </a:schemeClr>
                </a:solidFill>
              </a:rPr>
              <a:t>נ</a:t>
            </a:r>
            <a:r>
              <a:rPr lang="x-none" dirty="0">
                <a:solidFill>
                  <a:schemeClr val="accent1">
                    <a:lumMod val="50000"/>
                  </a:schemeClr>
                </a:solidFill>
              </a:rPr>
              <a:t>/</a:t>
            </a:r>
            <a:r>
              <a:rPr lang="he-IL" dirty="0">
                <a:solidFill>
                  <a:schemeClr val="accent1">
                    <a:lumMod val="50000"/>
                  </a:schemeClr>
                </a:solidFill>
              </a:rPr>
              <a:t>ת</a:t>
            </a:r>
            <a:r>
              <a:rPr lang="x-none" dirty="0">
                <a:solidFill>
                  <a:schemeClr val="accent1">
                    <a:lumMod val="50000"/>
                  </a:schemeClr>
                </a:solidFill>
              </a:rPr>
              <a:t> מעצמי לאחרים</a:t>
            </a:r>
            <a:endParaRPr dirty="0">
              <a:solidFill>
                <a:schemeClr val="accent1">
                  <a:lumMod val="50000"/>
                </a:schemeClr>
              </a:solidFill>
            </a:endParaRPr>
          </a:p>
        </p:txBody>
      </p:sp>
      <p:sp>
        <p:nvSpPr>
          <p:cNvPr id="470" name="Google Shape;470;p21"/>
          <p:cNvSpPr txBox="1"/>
          <p:nvPr/>
        </p:nvSpPr>
        <p:spPr>
          <a:xfrm>
            <a:off x="1462695" y="1494046"/>
            <a:ext cx="9266613" cy="1544612"/>
          </a:xfrm>
          <a:prstGeom prst="rect">
            <a:avLst/>
          </a:prstGeom>
          <a:noFill/>
          <a:ln>
            <a:noFill/>
          </a:ln>
        </p:spPr>
        <p:txBody>
          <a:bodyPr spcFirstLastPara="1" wrap="square" lIns="91425" tIns="45700" rIns="91425" bIns="45700" anchor="ctr" anchorCtr="0">
            <a:noAutofit/>
          </a:bodyPr>
          <a:lstStyle/>
          <a:p>
            <a:pPr algn="ctr" defTabSz="914446">
              <a:buClr>
                <a:srgbClr val="0070C0"/>
              </a:buClr>
              <a:buSzPts val="4000"/>
            </a:pPr>
            <a:r>
              <a:rPr lang="x-none" sz="4000" b="1" kern="0" dirty="0">
                <a:solidFill>
                  <a:srgbClr val="0070C0"/>
                </a:solidFill>
                <a:latin typeface="Calibri"/>
                <a:ea typeface="Calibri"/>
                <a:cs typeface="Calibri"/>
                <a:sym typeface="Calibri"/>
              </a:rPr>
              <a:t>כאשר אני תורמ/ת מהאוצר שבי לאחרים</a:t>
            </a:r>
            <a:r>
              <a:rPr lang="x-none" sz="3600" b="1" kern="0" dirty="0">
                <a:solidFill>
                  <a:srgbClr val="00B050"/>
                </a:solidFill>
                <a:latin typeface="Calibri"/>
                <a:ea typeface="Calibri"/>
                <a:cs typeface="Calibri"/>
                <a:sym typeface="Calibri"/>
              </a:rPr>
              <a:t/>
            </a:r>
            <a:br>
              <a:rPr lang="x-none" sz="3600" b="1" kern="0" dirty="0">
                <a:solidFill>
                  <a:srgbClr val="00B050"/>
                </a:solidFill>
                <a:latin typeface="Calibri"/>
                <a:ea typeface="Calibri"/>
                <a:cs typeface="Calibri"/>
                <a:sym typeface="Calibri"/>
              </a:rPr>
            </a:br>
            <a:r>
              <a:rPr lang="x-none" sz="3600" b="1" kern="0" dirty="0">
                <a:solidFill>
                  <a:srgbClr val="00B050"/>
                </a:solidFill>
                <a:latin typeface="Calibri"/>
                <a:ea typeface="Calibri"/>
                <a:cs typeface="Calibri"/>
                <a:sym typeface="Calibri"/>
              </a:rPr>
              <a:t>  </a:t>
            </a:r>
            <a:r>
              <a:rPr lang="x-none" sz="5400" b="1" kern="0" dirty="0">
                <a:solidFill>
                  <a:srgbClr val="00B050"/>
                </a:solidFill>
                <a:latin typeface="Calibri"/>
                <a:ea typeface="Calibri"/>
                <a:cs typeface="Calibri"/>
                <a:sym typeface="Calibri"/>
              </a:rPr>
              <a:t>א</a:t>
            </a:r>
            <a:r>
              <a:rPr lang="x-none" sz="5400" b="1" kern="0" dirty="0">
                <a:solidFill>
                  <a:srgbClr val="BC2B31"/>
                </a:solidFill>
                <a:latin typeface="Calibri"/>
                <a:ea typeface="Calibri"/>
                <a:cs typeface="Calibri"/>
                <a:sym typeface="Calibri"/>
              </a:rPr>
              <a:t>   </a:t>
            </a:r>
            <a:r>
              <a:rPr lang="x-none" sz="5400" b="1" kern="0" dirty="0">
                <a:solidFill>
                  <a:srgbClr val="BE6BC4"/>
                </a:solidFill>
                <a:latin typeface="Calibri"/>
                <a:ea typeface="Calibri"/>
                <a:cs typeface="Calibri"/>
                <a:sym typeface="Calibri"/>
              </a:rPr>
              <a:t>נ</a:t>
            </a:r>
            <a:r>
              <a:rPr lang="x-none" sz="5400" b="1" kern="0" dirty="0">
                <a:solidFill>
                  <a:srgbClr val="BC2B31"/>
                </a:solidFill>
                <a:latin typeface="Calibri"/>
                <a:ea typeface="Calibri"/>
                <a:cs typeface="Calibri"/>
                <a:sym typeface="Calibri"/>
              </a:rPr>
              <a:t>  </a:t>
            </a:r>
            <a:r>
              <a:rPr lang="x-none" sz="5400" b="1" kern="0" dirty="0">
                <a:solidFill>
                  <a:srgbClr val="44546A"/>
                </a:solidFill>
                <a:latin typeface="Calibri"/>
                <a:ea typeface="Calibri"/>
                <a:cs typeface="Calibri"/>
                <a:sym typeface="Calibri"/>
              </a:rPr>
              <a:t>"</a:t>
            </a:r>
            <a:r>
              <a:rPr lang="x-none" sz="5400" b="1" kern="0" dirty="0">
                <a:solidFill>
                  <a:srgbClr val="BC2B31"/>
                </a:solidFill>
                <a:latin typeface="Calibri"/>
                <a:ea typeface="Calibri"/>
                <a:cs typeface="Calibri"/>
                <a:sym typeface="Calibri"/>
              </a:rPr>
              <a:t> </a:t>
            </a:r>
            <a:r>
              <a:rPr lang="x-none" sz="5400" b="1" kern="0" dirty="0">
                <a:solidFill>
                  <a:srgbClr val="00B0F0"/>
                </a:solidFill>
                <a:latin typeface="Calibri"/>
                <a:ea typeface="Calibri"/>
                <a:cs typeface="Calibri"/>
                <a:sym typeface="Calibri"/>
              </a:rPr>
              <a:t>י               </a:t>
            </a:r>
            <a:endParaRPr sz="3600" b="1" kern="0" dirty="0">
              <a:solidFill>
                <a:srgbClr val="DF435D"/>
              </a:solidFill>
              <a:latin typeface="Calibri"/>
              <a:ea typeface="Calibri"/>
              <a:cs typeface="Calibri"/>
              <a:sym typeface="Calibri"/>
            </a:endParaRPr>
          </a:p>
        </p:txBody>
      </p:sp>
      <p:sp>
        <p:nvSpPr>
          <p:cNvPr id="471" name="Google Shape;471;p21"/>
          <p:cNvSpPr txBox="1"/>
          <p:nvPr/>
        </p:nvSpPr>
        <p:spPr>
          <a:xfrm>
            <a:off x="8355106" y="3919204"/>
            <a:ext cx="2263588" cy="1655762"/>
          </a:xfrm>
          <a:prstGeom prst="rect">
            <a:avLst/>
          </a:prstGeom>
          <a:noFill/>
          <a:ln>
            <a:noFill/>
          </a:ln>
        </p:spPr>
        <p:txBody>
          <a:bodyPr spcFirstLastPara="1" wrap="square" lIns="91425" tIns="45700" rIns="91425" bIns="45700" anchor="t" anchorCtr="0">
            <a:normAutofit/>
          </a:bodyPr>
          <a:lstStyle/>
          <a:p>
            <a:pPr algn="ctr" defTabSz="914446">
              <a:lnSpc>
                <a:spcPct val="90000"/>
              </a:lnSpc>
              <a:buClr>
                <a:srgbClr val="00B050"/>
              </a:buClr>
              <a:buSzPts val="4000"/>
            </a:pPr>
            <a:r>
              <a:rPr lang="x-none" sz="4000" b="1" kern="0">
                <a:solidFill>
                  <a:srgbClr val="00B050"/>
                </a:solidFill>
                <a:latin typeface="Calibri"/>
                <a:ea typeface="Calibri"/>
                <a:cs typeface="Calibri"/>
                <a:sym typeface="Calibri"/>
              </a:rPr>
              <a:t>אהוב/ה</a:t>
            </a:r>
            <a:endParaRPr sz="1400" kern="0">
              <a:solidFill>
                <a:srgbClr val="000000"/>
              </a:solidFill>
              <a:latin typeface="Arial"/>
              <a:cs typeface="Arial"/>
              <a:sym typeface="Arial"/>
            </a:endParaRPr>
          </a:p>
        </p:txBody>
      </p:sp>
      <p:sp>
        <p:nvSpPr>
          <p:cNvPr id="472" name="Google Shape;472;p21"/>
          <p:cNvSpPr txBox="1"/>
          <p:nvPr/>
        </p:nvSpPr>
        <p:spPr>
          <a:xfrm>
            <a:off x="4656043" y="3919204"/>
            <a:ext cx="2263588" cy="1655762"/>
          </a:xfrm>
          <a:prstGeom prst="rect">
            <a:avLst/>
          </a:prstGeom>
          <a:noFill/>
          <a:ln>
            <a:noFill/>
          </a:ln>
        </p:spPr>
        <p:txBody>
          <a:bodyPr spcFirstLastPara="1" wrap="square" lIns="91425" tIns="45700" rIns="91425" bIns="45700" anchor="t" anchorCtr="0">
            <a:normAutofit/>
          </a:bodyPr>
          <a:lstStyle/>
          <a:p>
            <a:pPr algn="ctr" defTabSz="914446">
              <a:lnSpc>
                <a:spcPct val="90000"/>
              </a:lnSpc>
              <a:buClr>
                <a:srgbClr val="BE6BC4"/>
              </a:buClr>
              <a:buSzPts val="4000"/>
            </a:pPr>
            <a:r>
              <a:rPr lang="x-none" sz="4000" b="1" kern="0">
                <a:solidFill>
                  <a:srgbClr val="BE6BC4"/>
                </a:solidFill>
                <a:latin typeface="Calibri"/>
                <a:ea typeface="Calibri"/>
                <a:cs typeface="Calibri"/>
                <a:sym typeface="Calibri"/>
              </a:rPr>
              <a:t>נחוצ/ה</a:t>
            </a:r>
            <a:endParaRPr sz="1400" kern="0">
              <a:solidFill>
                <a:srgbClr val="000000"/>
              </a:solidFill>
              <a:latin typeface="Arial"/>
              <a:cs typeface="Arial"/>
              <a:sym typeface="Arial"/>
            </a:endParaRPr>
          </a:p>
        </p:txBody>
      </p:sp>
      <p:sp>
        <p:nvSpPr>
          <p:cNvPr id="473" name="Google Shape;473;p21"/>
          <p:cNvSpPr txBox="1"/>
          <p:nvPr/>
        </p:nvSpPr>
        <p:spPr>
          <a:xfrm>
            <a:off x="1100042" y="3919204"/>
            <a:ext cx="2263588" cy="1655762"/>
          </a:xfrm>
          <a:prstGeom prst="rect">
            <a:avLst/>
          </a:prstGeom>
          <a:noFill/>
          <a:ln>
            <a:noFill/>
          </a:ln>
        </p:spPr>
        <p:txBody>
          <a:bodyPr spcFirstLastPara="1" wrap="square" lIns="91425" tIns="45700" rIns="91425" bIns="45700" anchor="t" anchorCtr="0">
            <a:normAutofit/>
          </a:bodyPr>
          <a:lstStyle/>
          <a:p>
            <a:pPr algn="ctr" defTabSz="914446">
              <a:lnSpc>
                <a:spcPct val="90000"/>
              </a:lnSpc>
              <a:buClr>
                <a:srgbClr val="00B0F0"/>
              </a:buClr>
              <a:buSzPts val="4000"/>
            </a:pPr>
            <a:r>
              <a:rPr lang="x-none" sz="4000" b="1" kern="0">
                <a:solidFill>
                  <a:srgbClr val="00B0F0"/>
                </a:solidFill>
                <a:latin typeface="Calibri"/>
                <a:ea typeface="Calibri"/>
                <a:cs typeface="Calibri"/>
                <a:sym typeface="Calibri"/>
              </a:rPr>
              <a:t>יכול/ה</a:t>
            </a:r>
            <a:endParaRPr sz="1400" kern="0">
              <a:solidFill>
                <a:srgbClr val="000000"/>
              </a:solidFill>
              <a:latin typeface="Arial"/>
              <a:cs typeface="Arial"/>
              <a:sym typeface="Arial"/>
            </a:endParaRPr>
          </a:p>
        </p:txBody>
      </p:sp>
      <p:pic>
        <p:nvPicPr>
          <p:cNvPr id="474" name="Google Shape;474;p21" descr="מקס ההאסקי מאוהב"/>
          <p:cNvPicPr preferRelativeResize="0"/>
          <p:nvPr/>
        </p:nvPicPr>
        <p:blipFill rotWithShape="1">
          <a:blip r:embed="rId4">
            <a:alphaModFix/>
          </a:blip>
          <a:srcRect/>
          <a:stretch/>
        </p:blipFill>
        <p:spPr>
          <a:xfrm>
            <a:off x="8171563" y="4518740"/>
            <a:ext cx="2630675" cy="2630675"/>
          </a:xfrm>
          <a:prstGeom prst="rect">
            <a:avLst/>
          </a:prstGeom>
          <a:noFill/>
          <a:ln>
            <a:noFill/>
          </a:ln>
        </p:spPr>
      </p:pic>
      <p:pic>
        <p:nvPicPr>
          <p:cNvPr id="475" name="Google Shape;475;p21" descr="אגודלים למעלה של מקס ההאסקי"/>
          <p:cNvPicPr preferRelativeResize="0"/>
          <p:nvPr/>
        </p:nvPicPr>
        <p:blipFill rotWithShape="1">
          <a:blip r:embed="rId5">
            <a:alphaModFix/>
          </a:blip>
          <a:srcRect/>
          <a:stretch/>
        </p:blipFill>
        <p:spPr>
          <a:xfrm>
            <a:off x="876018" y="4590272"/>
            <a:ext cx="2487613" cy="2487613"/>
          </a:xfrm>
          <a:prstGeom prst="rect">
            <a:avLst/>
          </a:prstGeom>
          <a:noFill/>
          <a:ln>
            <a:noFill/>
          </a:ln>
        </p:spPr>
      </p:pic>
      <p:pic>
        <p:nvPicPr>
          <p:cNvPr id="476" name="Google Shape;476;p21" descr="הקודם קו מיתאר"/>
          <p:cNvPicPr preferRelativeResize="0"/>
          <p:nvPr/>
        </p:nvPicPr>
        <p:blipFill rotWithShape="1">
          <a:blip r:embed="rId6">
            <a:alphaModFix/>
          </a:blip>
          <a:srcRect/>
          <a:stretch/>
        </p:blipFill>
        <p:spPr>
          <a:xfrm rot="-9168830">
            <a:off x="6743500" y="3034561"/>
            <a:ext cx="2682696" cy="914400"/>
          </a:xfrm>
          <a:prstGeom prst="rect">
            <a:avLst/>
          </a:prstGeom>
          <a:noFill/>
          <a:ln>
            <a:noFill/>
          </a:ln>
        </p:spPr>
      </p:pic>
      <p:pic>
        <p:nvPicPr>
          <p:cNvPr id="477" name="Google Shape;477;p21" descr="הקודם קו מיתאר"/>
          <p:cNvPicPr preferRelativeResize="0"/>
          <p:nvPr/>
        </p:nvPicPr>
        <p:blipFill rotWithShape="1">
          <a:blip r:embed="rId7">
            <a:alphaModFix/>
          </a:blip>
          <a:srcRect/>
          <a:stretch/>
        </p:blipFill>
        <p:spPr>
          <a:xfrm rot="6609339" flipH="1">
            <a:off x="5389468" y="2981353"/>
            <a:ext cx="1338518" cy="838609"/>
          </a:xfrm>
          <a:prstGeom prst="rect">
            <a:avLst/>
          </a:prstGeom>
          <a:noFill/>
          <a:ln>
            <a:noFill/>
          </a:ln>
        </p:spPr>
      </p:pic>
      <p:pic>
        <p:nvPicPr>
          <p:cNvPr id="478" name="Google Shape;478;p21" descr="הקודם קו מיתאר"/>
          <p:cNvPicPr preferRelativeResize="0"/>
          <p:nvPr/>
        </p:nvPicPr>
        <p:blipFill rotWithShape="1">
          <a:blip r:embed="rId8">
            <a:alphaModFix/>
          </a:blip>
          <a:srcRect/>
          <a:stretch/>
        </p:blipFill>
        <p:spPr>
          <a:xfrm rot="-2696589">
            <a:off x="2375467" y="2935773"/>
            <a:ext cx="2984979"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000"/>
                                        <p:tgtEl>
                                          <p:spTgt spid="476"/>
                                        </p:tgtEl>
                                      </p:cBhvr>
                                    </p:animEffect>
                                    <p:anim calcmode="lin" valueType="num">
                                      <p:cBhvr>
                                        <p:cTn id="8" dur="1000" fill="hold"/>
                                        <p:tgtEl>
                                          <p:spTgt spid="476"/>
                                        </p:tgtEl>
                                        <p:attrNameLst>
                                          <p:attrName>ppt_x</p:attrName>
                                        </p:attrNameLst>
                                      </p:cBhvr>
                                      <p:tavLst>
                                        <p:tav tm="0">
                                          <p:val>
                                            <p:strVal val="#ppt_x"/>
                                          </p:val>
                                        </p:tav>
                                        <p:tav tm="100000">
                                          <p:val>
                                            <p:strVal val="#ppt_x"/>
                                          </p:val>
                                        </p:tav>
                                      </p:tavLst>
                                    </p:anim>
                                    <p:anim calcmode="lin" valueType="num">
                                      <p:cBhvr>
                                        <p:cTn id="9" dur="1000" fill="hold"/>
                                        <p:tgtEl>
                                          <p:spTgt spid="4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1"/>
                                        </p:tgtEl>
                                        <p:attrNameLst>
                                          <p:attrName>style.visibility</p:attrName>
                                        </p:attrNameLst>
                                      </p:cBhvr>
                                      <p:to>
                                        <p:strVal val="visible"/>
                                      </p:to>
                                    </p:set>
                                    <p:animEffect transition="in" filter="fade">
                                      <p:cBhvr>
                                        <p:cTn id="12" dur="1000"/>
                                        <p:tgtEl>
                                          <p:spTgt spid="471"/>
                                        </p:tgtEl>
                                      </p:cBhvr>
                                    </p:animEffect>
                                    <p:anim calcmode="lin" valueType="num">
                                      <p:cBhvr>
                                        <p:cTn id="13" dur="1000" fill="hold"/>
                                        <p:tgtEl>
                                          <p:spTgt spid="471"/>
                                        </p:tgtEl>
                                        <p:attrNameLst>
                                          <p:attrName>ppt_x</p:attrName>
                                        </p:attrNameLst>
                                      </p:cBhvr>
                                      <p:tavLst>
                                        <p:tav tm="0">
                                          <p:val>
                                            <p:strVal val="#ppt_x"/>
                                          </p:val>
                                        </p:tav>
                                        <p:tav tm="100000">
                                          <p:val>
                                            <p:strVal val="#ppt_x"/>
                                          </p:val>
                                        </p:tav>
                                      </p:tavLst>
                                    </p:anim>
                                    <p:anim calcmode="lin" valueType="num">
                                      <p:cBhvr>
                                        <p:cTn id="14" dur="1000" fill="hold"/>
                                        <p:tgtEl>
                                          <p:spTgt spid="4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4"/>
                                        </p:tgtEl>
                                        <p:attrNameLst>
                                          <p:attrName>style.visibility</p:attrName>
                                        </p:attrNameLst>
                                      </p:cBhvr>
                                      <p:to>
                                        <p:strVal val="visible"/>
                                      </p:to>
                                    </p:set>
                                    <p:animEffect transition="in" filter="fade">
                                      <p:cBhvr>
                                        <p:cTn id="17" dur="1000"/>
                                        <p:tgtEl>
                                          <p:spTgt spid="474"/>
                                        </p:tgtEl>
                                      </p:cBhvr>
                                    </p:animEffect>
                                    <p:anim calcmode="lin" valueType="num">
                                      <p:cBhvr>
                                        <p:cTn id="18" dur="1000" fill="hold"/>
                                        <p:tgtEl>
                                          <p:spTgt spid="474"/>
                                        </p:tgtEl>
                                        <p:attrNameLst>
                                          <p:attrName>ppt_x</p:attrName>
                                        </p:attrNameLst>
                                      </p:cBhvr>
                                      <p:tavLst>
                                        <p:tav tm="0">
                                          <p:val>
                                            <p:strVal val="#ppt_x"/>
                                          </p:val>
                                        </p:tav>
                                        <p:tav tm="100000">
                                          <p:val>
                                            <p:strVal val="#ppt_x"/>
                                          </p:val>
                                        </p:tav>
                                      </p:tavLst>
                                    </p:anim>
                                    <p:anim calcmode="lin" valueType="num">
                                      <p:cBhvr>
                                        <p:cTn id="19" dur="1000" fill="hold"/>
                                        <p:tgtEl>
                                          <p:spTgt spid="4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77"/>
                                        </p:tgtEl>
                                        <p:attrNameLst>
                                          <p:attrName>style.visibility</p:attrName>
                                        </p:attrNameLst>
                                      </p:cBhvr>
                                      <p:to>
                                        <p:strVal val="visible"/>
                                      </p:to>
                                    </p:set>
                                    <p:animEffect transition="in" filter="fade">
                                      <p:cBhvr>
                                        <p:cTn id="24" dur="1000"/>
                                        <p:tgtEl>
                                          <p:spTgt spid="477"/>
                                        </p:tgtEl>
                                      </p:cBhvr>
                                    </p:animEffect>
                                    <p:anim calcmode="lin" valueType="num">
                                      <p:cBhvr>
                                        <p:cTn id="25" dur="1000" fill="hold"/>
                                        <p:tgtEl>
                                          <p:spTgt spid="477"/>
                                        </p:tgtEl>
                                        <p:attrNameLst>
                                          <p:attrName>ppt_x</p:attrName>
                                        </p:attrNameLst>
                                      </p:cBhvr>
                                      <p:tavLst>
                                        <p:tav tm="0">
                                          <p:val>
                                            <p:strVal val="#ppt_x"/>
                                          </p:val>
                                        </p:tav>
                                        <p:tav tm="100000">
                                          <p:val>
                                            <p:strVal val="#ppt_x"/>
                                          </p:val>
                                        </p:tav>
                                      </p:tavLst>
                                    </p:anim>
                                    <p:anim calcmode="lin" valueType="num">
                                      <p:cBhvr>
                                        <p:cTn id="26" dur="1000" fill="hold"/>
                                        <p:tgtEl>
                                          <p:spTgt spid="47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72"/>
                                        </p:tgtEl>
                                        <p:attrNameLst>
                                          <p:attrName>style.visibility</p:attrName>
                                        </p:attrNameLst>
                                      </p:cBhvr>
                                      <p:to>
                                        <p:strVal val="visible"/>
                                      </p:to>
                                    </p:set>
                                    <p:animEffect transition="in" filter="fade">
                                      <p:cBhvr>
                                        <p:cTn id="29" dur="1000"/>
                                        <p:tgtEl>
                                          <p:spTgt spid="472"/>
                                        </p:tgtEl>
                                      </p:cBhvr>
                                    </p:animEffect>
                                    <p:anim calcmode="lin" valueType="num">
                                      <p:cBhvr>
                                        <p:cTn id="30" dur="1000" fill="hold"/>
                                        <p:tgtEl>
                                          <p:spTgt spid="472"/>
                                        </p:tgtEl>
                                        <p:attrNameLst>
                                          <p:attrName>ppt_x</p:attrName>
                                        </p:attrNameLst>
                                      </p:cBhvr>
                                      <p:tavLst>
                                        <p:tav tm="0">
                                          <p:val>
                                            <p:strVal val="#ppt_x"/>
                                          </p:val>
                                        </p:tav>
                                        <p:tav tm="100000">
                                          <p:val>
                                            <p:strVal val="#ppt_x"/>
                                          </p:val>
                                        </p:tav>
                                      </p:tavLst>
                                    </p:anim>
                                    <p:anim calcmode="lin" valueType="num">
                                      <p:cBhvr>
                                        <p:cTn id="31" dur="1000" fill="hold"/>
                                        <p:tgtEl>
                                          <p:spTgt spid="47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68"/>
                                        </p:tgtEl>
                                        <p:attrNameLst>
                                          <p:attrName>style.visibility</p:attrName>
                                        </p:attrNameLst>
                                      </p:cBhvr>
                                      <p:to>
                                        <p:strVal val="visible"/>
                                      </p:to>
                                    </p:set>
                                    <p:animEffect transition="in" filter="fade">
                                      <p:cBhvr>
                                        <p:cTn id="34" dur="1000"/>
                                        <p:tgtEl>
                                          <p:spTgt spid="468"/>
                                        </p:tgtEl>
                                      </p:cBhvr>
                                    </p:animEffect>
                                    <p:anim calcmode="lin" valueType="num">
                                      <p:cBhvr>
                                        <p:cTn id="35" dur="1000" fill="hold"/>
                                        <p:tgtEl>
                                          <p:spTgt spid="468"/>
                                        </p:tgtEl>
                                        <p:attrNameLst>
                                          <p:attrName>ppt_x</p:attrName>
                                        </p:attrNameLst>
                                      </p:cBhvr>
                                      <p:tavLst>
                                        <p:tav tm="0">
                                          <p:val>
                                            <p:strVal val="#ppt_x"/>
                                          </p:val>
                                        </p:tav>
                                        <p:tav tm="100000">
                                          <p:val>
                                            <p:strVal val="#ppt_x"/>
                                          </p:val>
                                        </p:tav>
                                      </p:tavLst>
                                    </p:anim>
                                    <p:anim calcmode="lin" valueType="num">
                                      <p:cBhvr>
                                        <p:cTn id="36" dur="1000" fill="hold"/>
                                        <p:tgtEl>
                                          <p:spTgt spid="46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78"/>
                                        </p:tgtEl>
                                        <p:attrNameLst>
                                          <p:attrName>style.visibility</p:attrName>
                                        </p:attrNameLst>
                                      </p:cBhvr>
                                      <p:to>
                                        <p:strVal val="visible"/>
                                      </p:to>
                                    </p:set>
                                    <p:animEffect transition="in" filter="fade">
                                      <p:cBhvr>
                                        <p:cTn id="41" dur="1000"/>
                                        <p:tgtEl>
                                          <p:spTgt spid="478"/>
                                        </p:tgtEl>
                                      </p:cBhvr>
                                    </p:animEffect>
                                    <p:anim calcmode="lin" valueType="num">
                                      <p:cBhvr>
                                        <p:cTn id="42" dur="1000" fill="hold"/>
                                        <p:tgtEl>
                                          <p:spTgt spid="478"/>
                                        </p:tgtEl>
                                        <p:attrNameLst>
                                          <p:attrName>ppt_x</p:attrName>
                                        </p:attrNameLst>
                                      </p:cBhvr>
                                      <p:tavLst>
                                        <p:tav tm="0">
                                          <p:val>
                                            <p:strVal val="#ppt_x"/>
                                          </p:val>
                                        </p:tav>
                                        <p:tav tm="100000">
                                          <p:val>
                                            <p:strVal val="#ppt_x"/>
                                          </p:val>
                                        </p:tav>
                                      </p:tavLst>
                                    </p:anim>
                                    <p:anim calcmode="lin" valueType="num">
                                      <p:cBhvr>
                                        <p:cTn id="43" dur="1000" fill="hold"/>
                                        <p:tgtEl>
                                          <p:spTgt spid="47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3"/>
                                        </p:tgtEl>
                                        <p:attrNameLst>
                                          <p:attrName>style.visibility</p:attrName>
                                        </p:attrNameLst>
                                      </p:cBhvr>
                                      <p:to>
                                        <p:strVal val="visible"/>
                                      </p:to>
                                    </p:set>
                                    <p:animEffect transition="in" filter="fade">
                                      <p:cBhvr>
                                        <p:cTn id="46" dur="1000"/>
                                        <p:tgtEl>
                                          <p:spTgt spid="473"/>
                                        </p:tgtEl>
                                      </p:cBhvr>
                                    </p:animEffect>
                                    <p:anim calcmode="lin" valueType="num">
                                      <p:cBhvr>
                                        <p:cTn id="47" dur="1000" fill="hold"/>
                                        <p:tgtEl>
                                          <p:spTgt spid="473"/>
                                        </p:tgtEl>
                                        <p:attrNameLst>
                                          <p:attrName>ppt_x</p:attrName>
                                        </p:attrNameLst>
                                      </p:cBhvr>
                                      <p:tavLst>
                                        <p:tav tm="0">
                                          <p:val>
                                            <p:strVal val="#ppt_x"/>
                                          </p:val>
                                        </p:tav>
                                        <p:tav tm="100000">
                                          <p:val>
                                            <p:strVal val="#ppt_x"/>
                                          </p:val>
                                        </p:tav>
                                      </p:tavLst>
                                    </p:anim>
                                    <p:anim calcmode="lin" valueType="num">
                                      <p:cBhvr>
                                        <p:cTn id="48" dur="1000" fill="hold"/>
                                        <p:tgtEl>
                                          <p:spTgt spid="47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75"/>
                                        </p:tgtEl>
                                        <p:attrNameLst>
                                          <p:attrName>style.visibility</p:attrName>
                                        </p:attrNameLst>
                                      </p:cBhvr>
                                      <p:to>
                                        <p:strVal val="visible"/>
                                      </p:to>
                                    </p:set>
                                    <p:animEffect transition="in" filter="fade">
                                      <p:cBhvr>
                                        <p:cTn id="51" dur="1000"/>
                                        <p:tgtEl>
                                          <p:spTgt spid="475"/>
                                        </p:tgtEl>
                                      </p:cBhvr>
                                    </p:animEffect>
                                    <p:anim calcmode="lin" valueType="num">
                                      <p:cBhvr>
                                        <p:cTn id="52" dur="1000" fill="hold"/>
                                        <p:tgtEl>
                                          <p:spTgt spid="475"/>
                                        </p:tgtEl>
                                        <p:attrNameLst>
                                          <p:attrName>ppt_x</p:attrName>
                                        </p:attrNameLst>
                                      </p:cBhvr>
                                      <p:tavLst>
                                        <p:tav tm="0">
                                          <p:val>
                                            <p:strVal val="#ppt_x"/>
                                          </p:val>
                                        </p:tav>
                                        <p:tav tm="100000">
                                          <p:val>
                                            <p:strVal val="#ppt_x"/>
                                          </p:val>
                                        </p:tav>
                                      </p:tavLst>
                                    </p:anim>
                                    <p:anim calcmode="lin" valueType="num">
                                      <p:cBhvr>
                                        <p:cTn id="53" dur="1000" fill="hold"/>
                                        <p:tgtEl>
                                          <p:spTgt spid="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2" grpId="0"/>
      <p:bldP spid="4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21" descr="מקס ההאסקי אומר היי"/>
          <p:cNvPicPr preferRelativeResize="0"/>
          <p:nvPr/>
        </p:nvPicPr>
        <p:blipFill rotWithShape="1">
          <a:blip r:embed="rId3">
            <a:alphaModFix/>
          </a:blip>
          <a:srcRect/>
          <a:stretch/>
        </p:blipFill>
        <p:spPr>
          <a:xfrm>
            <a:off x="4698202" y="5053957"/>
            <a:ext cx="1984594" cy="1896528"/>
          </a:xfrm>
          <a:prstGeom prst="rect">
            <a:avLst/>
          </a:prstGeom>
          <a:noFill/>
          <a:ln>
            <a:noFill/>
          </a:ln>
        </p:spPr>
      </p:pic>
      <p:sp>
        <p:nvSpPr>
          <p:cNvPr id="469" name="Google Shape;469;p21"/>
          <p:cNvSpPr txBox="1">
            <a:spLocks noGrp="1"/>
          </p:cNvSpPr>
          <p:nvPr>
            <p:ph type="title"/>
          </p:nvPr>
        </p:nvSpPr>
        <p:spPr>
          <a:xfrm>
            <a:off x="838200" y="161493"/>
            <a:ext cx="10515600" cy="1325563"/>
          </a:xfrm>
          <a:prstGeom prst="rect">
            <a:avLst/>
          </a:prstGeom>
          <a:noFill/>
          <a:ln>
            <a:noFill/>
          </a:ln>
        </p:spPr>
        <p:txBody>
          <a:bodyPr spcFirstLastPara="1" wrap="square" lIns="91425" tIns="45700" rIns="91425" bIns="45700" anchor="ctr" anchorCtr="0">
            <a:normAutofit/>
          </a:bodyPr>
          <a:lstStyle/>
          <a:p>
            <a:r>
              <a:rPr lang="he-IL" sz="5867" dirty="0"/>
              <a:t>כיצד נפתח את מודל </a:t>
            </a:r>
            <a:r>
              <a:rPr lang="x-none" sz="5867" dirty="0"/>
              <a:t>אנ"י</a:t>
            </a:r>
            <a:r>
              <a:rPr lang="he-IL" sz="5867" dirty="0"/>
              <a:t> בבית?</a:t>
            </a:r>
            <a:endParaRPr sz="5867" dirty="0"/>
          </a:p>
        </p:txBody>
      </p:sp>
      <p:sp>
        <p:nvSpPr>
          <p:cNvPr id="470" name="Google Shape;470;p21"/>
          <p:cNvSpPr txBox="1"/>
          <p:nvPr/>
        </p:nvSpPr>
        <p:spPr>
          <a:xfrm>
            <a:off x="1462695" y="1494046"/>
            <a:ext cx="9266613" cy="1544612"/>
          </a:xfrm>
          <a:prstGeom prst="rect">
            <a:avLst/>
          </a:prstGeom>
          <a:noFill/>
          <a:ln>
            <a:noFill/>
          </a:ln>
        </p:spPr>
        <p:txBody>
          <a:bodyPr spcFirstLastPara="1" wrap="square" lIns="91425" tIns="45700" rIns="91425" bIns="45700" anchor="ctr" anchorCtr="0">
            <a:noAutofit/>
          </a:bodyPr>
          <a:lstStyle/>
          <a:p>
            <a:pPr algn="ctr" defTabSz="914446">
              <a:buClr>
                <a:srgbClr val="0070C0"/>
              </a:buClr>
              <a:buSzPts val="4000"/>
            </a:pPr>
            <a:r>
              <a:rPr lang="x-none" sz="4000" b="1" kern="0" dirty="0">
                <a:solidFill>
                  <a:srgbClr val="0070C0"/>
                </a:solidFill>
                <a:latin typeface="Calibri"/>
                <a:ea typeface="Calibri"/>
                <a:cs typeface="Calibri"/>
                <a:sym typeface="Calibri"/>
              </a:rPr>
              <a:t>כאשר אני תורמ/ת מהאוצר שבי לאחרים</a:t>
            </a:r>
            <a:r>
              <a:rPr lang="x-none" sz="3600" b="1" kern="0" dirty="0">
                <a:solidFill>
                  <a:srgbClr val="00B050"/>
                </a:solidFill>
                <a:latin typeface="Calibri"/>
                <a:ea typeface="Calibri"/>
                <a:cs typeface="Calibri"/>
                <a:sym typeface="Calibri"/>
              </a:rPr>
              <a:t/>
            </a:r>
            <a:br>
              <a:rPr lang="x-none" sz="3600" b="1" kern="0" dirty="0">
                <a:solidFill>
                  <a:srgbClr val="00B050"/>
                </a:solidFill>
                <a:latin typeface="Calibri"/>
                <a:ea typeface="Calibri"/>
                <a:cs typeface="Calibri"/>
                <a:sym typeface="Calibri"/>
              </a:rPr>
            </a:br>
            <a:r>
              <a:rPr lang="x-none" sz="3600" b="1" kern="0" dirty="0">
                <a:solidFill>
                  <a:srgbClr val="00B050"/>
                </a:solidFill>
                <a:latin typeface="Calibri"/>
                <a:ea typeface="Calibri"/>
                <a:cs typeface="Calibri"/>
                <a:sym typeface="Calibri"/>
              </a:rPr>
              <a:t>  </a:t>
            </a:r>
            <a:r>
              <a:rPr lang="x-none" sz="5400" b="1" kern="0" dirty="0">
                <a:solidFill>
                  <a:srgbClr val="00B050"/>
                </a:solidFill>
                <a:latin typeface="Calibri"/>
                <a:ea typeface="Calibri"/>
                <a:cs typeface="Calibri"/>
                <a:sym typeface="Calibri"/>
              </a:rPr>
              <a:t>א</a:t>
            </a:r>
            <a:r>
              <a:rPr lang="x-none" sz="5400" b="1" kern="0" dirty="0">
                <a:solidFill>
                  <a:srgbClr val="BC2B31"/>
                </a:solidFill>
                <a:latin typeface="Calibri"/>
                <a:ea typeface="Calibri"/>
                <a:cs typeface="Calibri"/>
                <a:sym typeface="Calibri"/>
              </a:rPr>
              <a:t>   </a:t>
            </a:r>
            <a:r>
              <a:rPr lang="x-none" sz="5400" b="1" kern="0" dirty="0">
                <a:solidFill>
                  <a:srgbClr val="BE6BC4"/>
                </a:solidFill>
                <a:latin typeface="Calibri"/>
                <a:ea typeface="Calibri"/>
                <a:cs typeface="Calibri"/>
                <a:sym typeface="Calibri"/>
              </a:rPr>
              <a:t>נ</a:t>
            </a:r>
            <a:r>
              <a:rPr lang="x-none" sz="5400" b="1" kern="0" dirty="0">
                <a:solidFill>
                  <a:srgbClr val="BC2B31"/>
                </a:solidFill>
                <a:latin typeface="Calibri"/>
                <a:ea typeface="Calibri"/>
                <a:cs typeface="Calibri"/>
                <a:sym typeface="Calibri"/>
              </a:rPr>
              <a:t>  </a:t>
            </a:r>
            <a:r>
              <a:rPr lang="x-none" sz="5400" b="1" kern="0" dirty="0">
                <a:solidFill>
                  <a:srgbClr val="44546A"/>
                </a:solidFill>
                <a:latin typeface="Calibri"/>
                <a:ea typeface="Calibri"/>
                <a:cs typeface="Calibri"/>
                <a:sym typeface="Calibri"/>
              </a:rPr>
              <a:t>"</a:t>
            </a:r>
            <a:r>
              <a:rPr lang="x-none" sz="5400" b="1" kern="0" dirty="0">
                <a:solidFill>
                  <a:srgbClr val="BC2B31"/>
                </a:solidFill>
                <a:latin typeface="Calibri"/>
                <a:ea typeface="Calibri"/>
                <a:cs typeface="Calibri"/>
                <a:sym typeface="Calibri"/>
              </a:rPr>
              <a:t> </a:t>
            </a:r>
            <a:r>
              <a:rPr lang="x-none" sz="5400" b="1" kern="0" dirty="0">
                <a:solidFill>
                  <a:srgbClr val="00B0F0"/>
                </a:solidFill>
                <a:latin typeface="Calibri"/>
                <a:ea typeface="Calibri"/>
                <a:cs typeface="Calibri"/>
                <a:sym typeface="Calibri"/>
              </a:rPr>
              <a:t>י               </a:t>
            </a:r>
            <a:endParaRPr sz="3600" b="1" kern="0" dirty="0">
              <a:solidFill>
                <a:srgbClr val="DF435D"/>
              </a:solidFill>
              <a:latin typeface="Calibri"/>
              <a:ea typeface="Calibri"/>
              <a:cs typeface="Calibri"/>
              <a:sym typeface="Calibri"/>
            </a:endParaRPr>
          </a:p>
        </p:txBody>
      </p:sp>
      <p:sp>
        <p:nvSpPr>
          <p:cNvPr id="471" name="Google Shape;471;p21"/>
          <p:cNvSpPr txBox="1"/>
          <p:nvPr/>
        </p:nvSpPr>
        <p:spPr>
          <a:xfrm>
            <a:off x="8355106" y="3919204"/>
            <a:ext cx="3372458" cy="1655762"/>
          </a:xfrm>
          <a:prstGeom prst="rect">
            <a:avLst/>
          </a:prstGeom>
          <a:noFill/>
          <a:ln>
            <a:noFill/>
          </a:ln>
        </p:spPr>
        <p:txBody>
          <a:bodyPr spcFirstLastPara="1" wrap="square" lIns="91425" tIns="45700" rIns="91425" bIns="45700" anchor="t" anchorCtr="0">
            <a:normAutofit/>
          </a:bodyPr>
          <a:lstStyle/>
          <a:p>
            <a:pPr algn="ctr" defTabSz="914446">
              <a:lnSpc>
                <a:spcPct val="90000"/>
              </a:lnSpc>
              <a:buClr>
                <a:srgbClr val="00B050"/>
              </a:buClr>
              <a:buSzPts val="4000"/>
            </a:pPr>
            <a:r>
              <a:rPr lang="x-none" sz="2933" b="1" kern="0" dirty="0">
                <a:solidFill>
                  <a:srgbClr val="00B050"/>
                </a:solidFill>
                <a:latin typeface="Calibri"/>
                <a:ea typeface="Calibri"/>
                <a:cs typeface="Calibri"/>
                <a:sym typeface="Calibri"/>
              </a:rPr>
              <a:t>אהוב/ה</a:t>
            </a:r>
            <a:r>
              <a:rPr lang="he-IL" sz="2933" b="1" kern="0" dirty="0">
                <a:solidFill>
                  <a:srgbClr val="00B050"/>
                </a:solidFill>
                <a:latin typeface="Calibri"/>
                <a:ea typeface="Calibri"/>
                <a:cs typeface="Calibri"/>
                <a:sym typeface="Calibri"/>
              </a:rPr>
              <a:t> – </a:t>
            </a:r>
            <a:r>
              <a:rPr lang="en-US" sz="2933" b="1" kern="0" dirty="0">
                <a:solidFill>
                  <a:srgbClr val="00B050"/>
                </a:solidFill>
                <a:latin typeface="Calibri"/>
                <a:ea typeface="Calibri"/>
                <a:cs typeface="Calibri"/>
                <a:sym typeface="Calibri"/>
              </a:rPr>
              <a:t/>
            </a:r>
            <a:br>
              <a:rPr lang="en-US" sz="2933" b="1" kern="0" dirty="0">
                <a:solidFill>
                  <a:srgbClr val="00B050"/>
                </a:solidFill>
                <a:latin typeface="Calibri"/>
                <a:ea typeface="Calibri"/>
                <a:cs typeface="Calibri"/>
                <a:sym typeface="Calibri"/>
              </a:rPr>
            </a:br>
            <a:r>
              <a:rPr lang="he-IL" sz="2933" b="1" kern="0" dirty="0">
                <a:solidFill>
                  <a:srgbClr val="00B050"/>
                </a:solidFill>
                <a:latin typeface="Calibri"/>
                <a:ea typeface="Calibri"/>
                <a:cs typeface="Calibri"/>
                <a:sym typeface="Calibri"/>
              </a:rPr>
              <a:t>חיבוק, מחמאה, חיזוק</a:t>
            </a:r>
            <a:endParaRPr sz="1067" kern="0" dirty="0">
              <a:solidFill>
                <a:srgbClr val="000000"/>
              </a:solidFill>
              <a:latin typeface="Arial"/>
              <a:cs typeface="Arial"/>
              <a:sym typeface="Arial"/>
            </a:endParaRPr>
          </a:p>
        </p:txBody>
      </p:sp>
      <p:sp>
        <p:nvSpPr>
          <p:cNvPr id="472" name="Google Shape;472;p21"/>
          <p:cNvSpPr txBox="1"/>
          <p:nvPr/>
        </p:nvSpPr>
        <p:spPr>
          <a:xfrm>
            <a:off x="3708235" y="3852352"/>
            <a:ext cx="3211231" cy="1655762"/>
          </a:xfrm>
          <a:prstGeom prst="rect">
            <a:avLst/>
          </a:prstGeom>
          <a:noFill/>
          <a:ln>
            <a:noFill/>
          </a:ln>
        </p:spPr>
        <p:txBody>
          <a:bodyPr spcFirstLastPara="1" wrap="square" lIns="91425" tIns="45700" rIns="91425" bIns="45700" anchor="t" anchorCtr="0">
            <a:normAutofit/>
          </a:bodyPr>
          <a:lstStyle/>
          <a:p>
            <a:pPr algn="ctr" defTabSz="914446">
              <a:lnSpc>
                <a:spcPct val="90000"/>
              </a:lnSpc>
              <a:buClr>
                <a:srgbClr val="BE6BC4"/>
              </a:buClr>
              <a:buSzPts val="4000"/>
            </a:pPr>
            <a:r>
              <a:rPr lang="x-none" sz="2933" b="1" kern="0" dirty="0">
                <a:solidFill>
                  <a:srgbClr val="BE6BC4"/>
                </a:solidFill>
                <a:latin typeface="Calibri"/>
                <a:ea typeface="Calibri"/>
                <a:cs typeface="Calibri"/>
                <a:sym typeface="Calibri"/>
              </a:rPr>
              <a:t>נחוצ/ה</a:t>
            </a:r>
            <a:r>
              <a:rPr lang="he-IL" sz="2933" b="1" kern="0" dirty="0">
                <a:solidFill>
                  <a:srgbClr val="BE6BC4"/>
                </a:solidFill>
                <a:latin typeface="Calibri"/>
                <a:ea typeface="Calibri"/>
                <a:cs typeface="Calibri"/>
                <a:sym typeface="Calibri"/>
              </a:rPr>
              <a:t> – </a:t>
            </a:r>
            <a:r>
              <a:rPr lang="en-US" sz="2933" b="1" kern="0" dirty="0">
                <a:solidFill>
                  <a:srgbClr val="BE6BC4"/>
                </a:solidFill>
                <a:latin typeface="Calibri"/>
                <a:ea typeface="Calibri"/>
                <a:cs typeface="Calibri"/>
                <a:sym typeface="Calibri"/>
              </a:rPr>
              <a:t/>
            </a:r>
            <a:br>
              <a:rPr lang="en-US" sz="2933" b="1" kern="0" dirty="0">
                <a:solidFill>
                  <a:srgbClr val="BE6BC4"/>
                </a:solidFill>
                <a:latin typeface="Calibri"/>
                <a:ea typeface="Calibri"/>
                <a:cs typeface="Calibri"/>
                <a:sym typeface="Calibri"/>
              </a:rPr>
            </a:br>
            <a:r>
              <a:rPr lang="he-IL" sz="2933" b="1" kern="0" dirty="0">
                <a:solidFill>
                  <a:srgbClr val="BE6BC4"/>
                </a:solidFill>
                <a:latin typeface="Calibri"/>
                <a:ea typeface="Calibri"/>
                <a:cs typeface="Calibri"/>
                <a:sym typeface="Calibri"/>
              </a:rPr>
              <a:t>מתן אחריות ותפקידים בבית </a:t>
            </a:r>
            <a:r>
              <a:rPr lang="en-US" sz="2933" b="1" kern="0" dirty="0">
                <a:solidFill>
                  <a:srgbClr val="BE6BC4"/>
                </a:solidFill>
                <a:latin typeface="Calibri"/>
                <a:ea typeface="Calibri"/>
                <a:cs typeface="Calibri"/>
                <a:sym typeface="Calibri"/>
              </a:rPr>
              <a:t/>
            </a:r>
            <a:br>
              <a:rPr lang="en-US" sz="2933" b="1" kern="0" dirty="0">
                <a:solidFill>
                  <a:srgbClr val="BE6BC4"/>
                </a:solidFill>
                <a:latin typeface="Calibri"/>
                <a:ea typeface="Calibri"/>
                <a:cs typeface="Calibri"/>
                <a:sym typeface="Calibri"/>
              </a:rPr>
            </a:br>
            <a:endParaRPr sz="1067" kern="0" dirty="0">
              <a:solidFill>
                <a:srgbClr val="000000"/>
              </a:solidFill>
              <a:latin typeface="Arial"/>
              <a:cs typeface="Arial"/>
              <a:sym typeface="Arial"/>
            </a:endParaRPr>
          </a:p>
        </p:txBody>
      </p:sp>
      <p:sp>
        <p:nvSpPr>
          <p:cNvPr id="473" name="Google Shape;473;p21"/>
          <p:cNvSpPr txBox="1"/>
          <p:nvPr/>
        </p:nvSpPr>
        <p:spPr>
          <a:xfrm>
            <a:off x="471628" y="3822060"/>
            <a:ext cx="3008030" cy="1655762"/>
          </a:xfrm>
          <a:prstGeom prst="rect">
            <a:avLst/>
          </a:prstGeom>
          <a:noFill/>
          <a:ln>
            <a:noFill/>
          </a:ln>
        </p:spPr>
        <p:txBody>
          <a:bodyPr spcFirstLastPara="1" wrap="square" lIns="91425" tIns="45700" rIns="91425" bIns="45700" anchor="t" anchorCtr="0">
            <a:normAutofit lnSpcReduction="10000"/>
          </a:bodyPr>
          <a:lstStyle/>
          <a:p>
            <a:pPr algn="ctr" defTabSz="914446">
              <a:lnSpc>
                <a:spcPct val="90000"/>
              </a:lnSpc>
              <a:buClr>
                <a:srgbClr val="00B0F0"/>
              </a:buClr>
              <a:buSzPts val="4000"/>
            </a:pPr>
            <a:r>
              <a:rPr lang="x-none" sz="2933" b="1" kern="0" dirty="0">
                <a:solidFill>
                  <a:srgbClr val="00B0F0"/>
                </a:solidFill>
                <a:latin typeface="Calibri"/>
                <a:ea typeface="Calibri"/>
                <a:cs typeface="Calibri"/>
                <a:sym typeface="Calibri"/>
              </a:rPr>
              <a:t>יכול/ה</a:t>
            </a:r>
            <a:r>
              <a:rPr lang="he-IL" sz="2933" b="1" kern="0" dirty="0">
                <a:solidFill>
                  <a:srgbClr val="00B0F0"/>
                </a:solidFill>
                <a:latin typeface="Calibri"/>
                <a:ea typeface="Calibri"/>
                <a:cs typeface="Calibri"/>
                <a:sym typeface="Calibri"/>
              </a:rPr>
              <a:t> – </a:t>
            </a:r>
            <a:r>
              <a:rPr lang="en-US" sz="2933" b="1" kern="0" dirty="0">
                <a:solidFill>
                  <a:srgbClr val="00B0F0"/>
                </a:solidFill>
                <a:latin typeface="Calibri"/>
                <a:ea typeface="Calibri"/>
                <a:cs typeface="Calibri"/>
                <a:sym typeface="Calibri"/>
              </a:rPr>
              <a:t/>
            </a:r>
            <a:br>
              <a:rPr lang="en-US" sz="2933" b="1" kern="0" dirty="0">
                <a:solidFill>
                  <a:srgbClr val="00B0F0"/>
                </a:solidFill>
                <a:latin typeface="Calibri"/>
                <a:ea typeface="Calibri"/>
                <a:cs typeface="Calibri"/>
                <a:sym typeface="Calibri"/>
              </a:rPr>
            </a:br>
            <a:r>
              <a:rPr lang="he-IL" sz="2933" b="1" kern="0" dirty="0">
                <a:solidFill>
                  <a:srgbClr val="00B0F0"/>
                </a:solidFill>
                <a:latin typeface="Calibri"/>
                <a:ea typeface="Calibri"/>
                <a:cs typeface="Calibri"/>
                <a:sym typeface="Calibri"/>
              </a:rPr>
              <a:t>לאפשר לילדים לעשות דברים בעצמם</a:t>
            </a:r>
            <a:endParaRPr sz="1067" kern="0" dirty="0">
              <a:solidFill>
                <a:srgbClr val="000000"/>
              </a:solidFill>
              <a:latin typeface="Arial"/>
              <a:cs typeface="Arial"/>
              <a:sym typeface="Arial"/>
            </a:endParaRPr>
          </a:p>
        </p:txBody>
      </p:sp>
      <p:pic>
        <p:nvPicPr>
          <p:cNvPr id="474" name="Google Shape;474;p21" descr="מקס ההאסקי מאוהב"/>
          <p:cNvPicPr preferRelativeResize="0"/>
          <p:nvPr/>
        </p:nvPicPr>
        <p:blipFill rotWithShape="1">
          <a:blip r:embed="rId4">
            <a:alphaModFix/>
          </a:blip>
          <a:srcRect/>
          <a:stretch/>
        </p:blipFill>
        <p:spPr>
          <a:xfrm>
            <a:off x="8951121" y="4881470"/>
            <a:ext cx="2140837" cy="2196415"/>
          </a:xfrm>
          <a:prstGeom prst="rect">
            <a:avLst/>
          </a:prstGeom>
          <a:noFill/>
          <a:ln>
            <a:noFill/>
          </a:ln>
        </p:spPr>
      </p:pic>
      <p:pic>
        <p:nvPicPr>
          <p:cNvPr id="475" name="Google Shape;475;p21" descr="אגודלים למעלה של מקס ההאסקי"/>
          <p:cNvPicPr preferRelativeResize="0"/>
          <p:nvPr/>
        </p:nvPicPr>
        <p:blipFill rotWithShape="1">
          <a:blip r:embed="rId5">
            <a:alphaModFix/>
          </a:blip>
          <a:srcRect/>
          <a:stretch/>
        </p:blipFill>
        <p:spPr>
          <a:xfrm>
            <a:off x="876018" y="5257801"/>
            <a:ext cx="1612574" cy="1785983"/>
          </a:xfrm>
          <a:prstGeom prst="rect">
            <a:avLst/>
          </a:prstGeom>
          <a:noFill/>
          <a:ln>
            <a:noFill/>
          </a:ln>
        </p:spPr>
      </p:pic>
      <p:pic>
        <p:nvPicPr>
          <p:cNvPr id="476" name="Google Shape;476;p21" descr="הקודם קו מיתאר"/>
          <p:cNvPicPr preferRelativeResize="0"/>
          <p:nvPr/>
        </p:nvPicPr>
        <p:blipFill rotWithShape="1">
          <a:blip r:embed="rId6">
            <a:alphaModFix/>
          </a:blip>
          <a:srcRect/>
          <a:stretch/>
        </p:blipFill>
        <p:spPr>
          <a:xfrm rot="-9168830">
            <a:off x="6743500" y="3034561"/>
            <a:ext cx="2682696" cy="914400"/>
          </a:xfrm>
          <a:prstGeom prst="rect">
            <a:avLst/>
          </a:prstGeom>
          <a:noFill/>
          <a:ln>
            <a:noFill/>
          </a:ln>
        </p:spPr>
      </p:pic>
      <p:pic>
        <p:nvPicPr>
          <p:cNvPr id="477" name="Google Shape;477;p21" descr="הקודם קו מיתאר"/>
          <p:cNvPicPr preferRelativeResize="0"/>
          <p:nvPr/>
        </p:nvPicPr>
        <p:blipFill rotWithShape="1">
          <a:blip r:embed="rId7">
            <a:alphaModFix/>
          </a:blip>
          <a:srcRect/>
          <a:stretch/>
        </p:blipFill>
        <p:spPr>
          <a:xfrm rot="6609339" flipH="1">
            <a:off x="5389468" y="2981353"/>
            <a:ext cx="1338518" cy="838609"/>
          </a:xfrm>
          <a:prstGeom prst="rect">
            <a:avLst/>
          </a:prstGeom>
          <a:noFill/>
          <a:ln>
            <a:noFill/>
          </a:ln>
        </p:spPr>
      </p:pic>
      <p:pic>
        <p:nvPicPr>
          <p:cNvPr id="478" name="Google Shape;478;p21" descr="הקודם קו מיתאר"/>
          <p:cNvPicPr preferRelativeResize="0"/>
          <p:nvPr/>
        </p:nvPicPr>
        <p:blipFill rotWithShape="1">
          <a:blip r:embed="rId8">
            <a:alphaModFix/>
          </a:blip>
          <a:srcRect/>
          <a:stretch/>
        </p:blipFill>
        <p:spPr>
          <a:xfrm rot="-2696589">
            <a:off x="2375467" y="2935773"/>
            <a:ext cx="2984979" cy="914400"/>
          </a:xfrm>
          <a:prstGeom prst="rect">
            <a:avLst/>
          </a:prstGeom>
          <a:noFill/>
          <a:ln>
            <a:noFill/>
          </a:ln>
        </p:spPr>
      </p:pic>
    </p:spTree>
    <p:extLst>
      <p:ext uri="{BB962C8B-B14F-4D97-AF65-F5344CB8AC3E}">
        <p14:creationId xmlns:p14="http://schemas.microsoft.com/office/powerpoint/2010/main" val="11166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000"/>
                                        <p:tgtEl>
                                          <p:spTgt spid="476"/>
                                        </p:tgtEl>
                                      </p:cBhvr>
                                    </p:animEffect>
                                    <p:anim calcmode="lin" valueType="num">
                                      <p:cBhvr>
                                        <p:cTn id="8" dur="1000" fill="hold"/>
                                        <p:tgtEl>
                                          <p:spTgt spid="476"/>
                                        </p:tgtEl>
                                        <p:attrNameLst>
                                          <p:attrName>ppt_x</p:attrName>
                                        </p:attrNameLst>
                                      </p:cBhvr>
                                      <p:tavLst>
                                        <p:tav tm="0">
                                          <p:val>
                                            <p:strVal val="#ppt_x"/>
                                          </p:val>
                                        </p:tav>
                                        <p:tav tm="100000">
                                          <p:val>
                                            <p:strVal val="#ppt_x"/>
                                          </p:val>
                                        </p:tav>
                                      </p:tavLst>
                                    </p:anim>
                                    <p:anim calcmode="lin" valueType="num">
                                      <p:cBhvr>
                                        <p:cTn id="9" dur="1000" fill="hold"/>
                                        <p:tgtEl>
                                          <p:spTgt spid="4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1"/>
                                        </p:tgtEl>
                                        <p:attrNameLst>
                                          <p:attrName>style.visibility</p:attrName>
                                        </p:attrNameLst>
                                      </p:cBhvr>
                                      <p:to>
                                        <p:strVal val="visible"/>
                                      </p:to>
                                    </p:set>
                                    <p:animEffect transition="in" filter="fade">
                                      <p:cBhvr>
                                        <p:cTn id="12" dur="1000"/>
                                        <p:tgtEl>
                                          <p:spTgt spid="471"/>
                                        </p:tgtEl>
                                      </p:cBhvr>
                                    </p:animEffect>
                                    <p:anim calcmode="lin" valueType="num">
                                      <p:cBhvr>
                                        <p:cTn id="13" dur="1000" fill="hold"/>
                                        <p:tgtEl>
                                          <p:spTgt spid="471"/>
                                        </p:tgtEl>
                                        <p:attrNameLst>
                                          <p:attrName>ppt_x</p:attrName>
                                        </p:attrNameLst>
                                      </p:cBhvr>
                                      <p:tavLst>
                                        <p:tav tm="0">
                                          <p:val>
                                            <p:strVal val="#ppt_x"/>
                                          </p:val>
                                        </p:tav>
                                        <p:tav tm="100000">
                                          <p:val>
                                            <p:strVal val="#ppt_x"/>
                                          </p:val>
                                        </p:tav>
                                      </p:tavLst>
                                    </p:anim>
                                    <p:anim calcmode="lin" valueType="num">
                                      <p:cBhvr>
                                        <p:cTn id="14" dur="1000" fill="hold"/>
                                        <p:tgtEl>
                                          <p:spTgt spid="4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4"/>
                                        </p:tgtEl>
                                        <p:attrNameLst>
                                          <p:attrName>style.visibility</p:attrName>
                                        </p:attrNameLst>
                                      </p:cBhvr>
                                      <p:to>
                                        <p:strVal val="visible"/>
                                      </p:to>
                                    </p:set>
                                    <p:animEffect transition="in" filter="fade">
                                      <p:cBhvr>
                                        <p:cTn id="17" dur="1000"/>
                                        <p:tgtEl>
                                          <p:spTgt spid="474"/>
                                        </p:tgtEl>
                                      </p:cBhvr>
                                    </p:animEffect>
                                    <p:anim calcmode="lin" valueType="num">
                                      <p:cBhvr>
                                        <p:cTn id="18" dur="1000" fill="hold"/>
                                        <p:tgtEl>
                                          <p:spTgt spid="474"/>
                                        </p:tgtEl>
                                        <p:attrNameLst>
                                          <p:attrName>ppt_x</p:attrName>
                                        </p:attrNameLst>
                                      </p:cBhvr>
                                      <p:tavLst>
                                        <p:tav tm="0">
                                          <p:val>
                                            <p:strVal val="#ppt_x"/>
                                          </p:val>
                                        </p:tav>
                                        <p:tav tm="100000">
                                          <p:val>
                                            <p:strVal val="#ppt_x"/>
                                          </p:val>
                                        </p:tav>
                                      </p:tavLst>
                                    </p:anim>
                                    <p:anim calcmode="lin" valueType="num">
                                      <p:cBhvr>
                                        <p:cTn id="19" dur="1000" fill="hold"/>
                                        <p:tgtEl>
                                          <p:spTgt spid="4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77"/>
                                        </p:tgtEl>
                                        <p:attrNameLst>
                                          <p:attrName>style.visibility</p:attrName>
                                        </p:attrNameLst>
                                      </p:cBhvr>
                                      <p:to>
                                        <p:strVal val="visible"/>
                                      </p:to>
                                    </p:set>
                                    <p:animEffect transition="in" filter="fade">
                                      <p:cBhvr>
                                        <p:cTn id="24" dur="1000"/>
                                        <p:tgtEl>
                                          <p:spTgt spid="477"/>
                                        </p:tgtEl>
                                      </p:cBhvr>
                                    </p:animEffect>
                                    <p:anim calcmode="lin" valueType="num">
                                      <p:cBhvr>
                                        <p:cTn id="25" dur="1000" fill="hold"/>
                                        <p:tgtEl>
                                          <p:spTgt spid="477"/>
                                        </p:tgtEl>
                                        <p:attrNameLst>
                                          <p:attrName>ppt_x</p:attrName>
                                        </p:attrNameLst>
                                      </p:cBhvr>
                                      <p:tavLst>
                                        <p:tav tm="0">
                                          <p:val>
                                            <p:strVal val="#ppt_x"/>
                                          </p:val>
                                        </p:tav>
                                        <p:tav tm="100000">
                                          <p:val>
                                            <p:strVal val="#ppt_x"/>
                                          </p:val>
                                        </p:tav>
                                      </p:tavLst>
                                    </p:anim>
                                    <p:anim calcmode="lin" valueType="num">
                                      <p:cBhvr>
                                        <p:cTn id="26" dur="1000" fill="hold"/>
                                        <p:tgtEl>
                                          <p:spTgt spid="47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72"/>
                                        </p:tgtEl>
                                        <p:attrNameLst>
                                          <p:attrName>style.visibility</p:attrName>
                                        </p:attrNameLst>
                                      </p:cBhvr>
                                      <p:to>
                                        <p:strVal val="visible"/>
                                      </p:to>
                                    </p:set>
                                    <p:animEffect transition="in" filter="fade">
                                      <p:cBhvr>
                                        <p:cTn id="29" dur="1000"/>
                                        <p:tgtEl>
                                          <p:spTgt spid="472"/>
                                        </p:tgtEl>
                                      </p:cBhvr>
                                    </p:animEffect>
                                    <p:anim calcmode="lin" valueType="num">
                                      <p:cBhvr>
                                        <p:cTn id="30" dur="1000" fill="hold"/>
                                        <p:tgtEl>
                                          <p:spTgt spid="472"/>
                                        </p:tgtEl>
                                        <p:attrNameLst>
                                          <p:attrName>ppt_x</p:attrName>
                                        </p:attrNameLst>
                                      </p:cBhvr>
                                      <p:tavLst>
                                        <p:tav tm="0">
                                          <p:val>
                                            <p:strVal val="#ppt_x"/>
                                          </p:val>
                                        </p:tav>
                                        <p:tav tm="100000">
                                          <p:val>
                                            <p:strVal val="#ppt_x"/>
                                          </p:val>
                                        </p:tav>
                                      </p:tavLst>
                                    </p:anim>
                                    <p:anim calcmode="lin" valueType="num">
                                      <p:cBhvr>
                                        <p:cTn id="31" dur="1000" fill="hold"/>
                                        <p:tgtEl>
                                          <p:spTgt spid="47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68"/>
                                        </p:tgtEl>
                                        <p:attrNameLst>
                                          <p:attrName>style.visibility</p:attrName>
                                        </p:attrNameLst>
                                      </p:cBhvr>
                                      <p:to>
                                        <p:strVal val="visible"/>
                                      </p:to>
                                    </p:set>
                                    <p:animEffect transition="in" filter="fade">
                                      <p:cBhvr>
                                        <p:cTn id="34" dur="1000"/>
                                        <p:tgtEl>
                                          <p:spTgt spid="468"/>
                                        </p:tgtEl>
                                      </p:cBhvr>
                                    </p:animEffect>
                                    <p:anim calcmode="lin" valueType="num">
                                      <p:cBhvr>
                                        <p:cTn id="35" dur="1000" fill="hold"/>
                                        <p:tgtEl>
                                          <p:spTgt spid="468"/>
                                        </p:tgtEl>
                                        <p:attrNameLst>
                                          <p:attrName>ppt_x</p:attrName>
                                        </p:attrNameLst>
                                      </p:cBhvr>
                                      <p:tavLst>
                                        <p:tav tm="0">
                                          <p:val>
                                            <p:strVal val="#ppt_x"/>
                                          </p:val>
                                        </p:tav>
                                        <p:tav tm="100000">
                                          <p:val>
                                            <p:strVal val="#ppt_x"/>
                                          </p:val>
                                        </p:tav>
                                      </p:tavLst>
                                    </p:anim>
                                    <p:anim calcmode="lin" valueType="num">
                                      <p:cBhvr>
                                        <p:cTn id="36" dur="1000" fill="hold"/>
                                        <p:tgtEl>
                                          <p:spTgt spid="46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78"/>
                                        </p:tgtEl>
                                        <p:attrNameLst>
                                          <p:attrName>style.visibility</p:attrName>
                                        </p:attrNameLst>
                                      </p:cBhvr>
                                      <p:to>
                                        <p:strVal val="visible"/>
                                      </p:to>
                                    </p:set>
                                    <p:animEffect transition="in" filter="fade">
                                      <p:cBhvr>
                                        <p:cTn id="41" dur="1000"/>
                                        <p:tgtEl>
                                          <p:spTgt spid="478"/>
                                        </p:tgtEl>
                                      </p:cBhvr>
                                    </p:animEffect>
                                    <p:anim calcmode="lin" valueType="num">
                                      <p:cBhvr>
                                        <p:cTn id="42" dur="1000" fill="hold"/>
                                        <p:tgtEl>
                                          <p:spTgt spid="478"/>
                                        </p:tgtEl>
                                        <p:attrNameLst>
                                          <p:attrName>ppt_x</p:attrName>
                                        </p:attrNameLst>
                                      </p:cBhvr>
                                      <p:tavLst>
                                        <p:tav tm="0">
                                          <p:val>
                                            <p:strVal val="#ppt_x"/>
                                          </p:val>
                                        </p:tav>
                                        <p:tav tm="100000">
                                          <p:val>
                                            <p:strVal val="#ppt_x"/>
                                          </p:val>
                                        </p:tav>
                                      </p:tavLst>
                                    </p:anim>
                                    <p:anim calcmode="lin" valueType="num">
                                      <p:cBhvr>
                                        <p:cTn id="43" dur="1000" fill="hold"/>
                                        <p:tgtEl>
                                          <p:spTgt spid="47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3"/>
                                        </p:tgtEl>
                                        <p:attrNameLst>
                                          <p:attrName>style.visibility</p:attrName>
                                        </p:attrNameLst>
                                      </p:cBhvr>
                                      <p:to>
                                        <p:strVal val="visible"/>
                                      </p:to>
                                    </p:set>
                                    <p:animEffect transition="in" filter="fade">
                                      <p:cBhvr>
                                        <p:cTn id="46" dur="1000"/>
                                        <p:tgtEl>
                                          <p:spTgt spid="473"/>
                                        </p:tgtEl>
                                      </p:cBhvr>
                                    </p:animEffect>
                                    <p:anim calcmode="lin" valueType="num">
                                      <p:cBhvr>
                                        <p:cTn id="47" dur="1000" fill="hold"/>
                                        <p:tgtEl>
                                          <p:spTgt spid="473"/>
                                        </p:tgtEl>
                                        <p:attrNameLst>
                                          <p:attrName>ppt_x</p:attrName>
                                        </p:attrNameLst>
                                      </p:cBhvr>
                                      <p:tavLst>
                                        <p:tav tm="0">
                                          <p:val>
                                            <p:strVal val="#ppt_x"/>
                                          </p:val>
                                        </p:tav>
                                        <p:tav tm="100000">
                                          <p:val>
                                            <p:strVal val="#ppt_x"/>
                                          </p:val>
                                        </p:tav>
                                      </p:tavLst>
                                    </p:anim>
                                    <p:anim calcmode="lin" valueType="num">
                                      <p:cBhvr>
                                        <p:cTn id="48" dur="1000" fill="hold"/>
                                        <p:tgtEl>
                                          <p:spTgt spid="47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75"/>
                                        </p:tgtEl>
                                        <p:attrNameLst>
                                          <p:attrName>style.visibility</p:attrName>
                                        </p:attrNameLst>
                                      </p:cBhvr>
                                      <p:to>
                                        <p:strVal val="visible"/>
                                      </p:to>
                                    </p:set>
                                    <p:animEffect transition="in" filter="fade">
                                      <p:cBhvr>
                                        <p:cTn id="51" dur="1000"/>
                                        <p:tgtEl>
                                          <p:spTgt spid="475"/>
                                        </p:tgtEl>
                                      </p:cBhvr>
                                    </p:animEffect>
                                    <p:anim calcmode="lin" valueType="num">
                                      <p:cBhvr>
                                        <p:cTn id="52" dur="1000" fill="hold"/>
                                        <p:tgtEl>
                                          <p:spTgt spid="475"/>
                                        </p:tgtEl>
                                        <p:attrNameLst>
                                          <p:attrName>ppt_x</p:attrName>
                                        </p:attrNameLst>
                                      </p:cBhvr>
                                      <p:tavLst>
                                        <p:tav tm="0">
                                          <p:val>
                                            <p:strVal val="#ppt_x"/>
                                          </p:val>
                                        </p:tav>
                                        <p:tav tm="100000">
                                          <p:val>
                                            <p:strVal val="#ppt_x"/>
                                          </p:val>
                                        </p:tav>
                                      </p:tavLst>
                                    </p:anim>
                                    <p:anim calcmode="lin" valueType="num">
                                      <p:cBhvr>
                                        <p:cTn id="53" dur="1000" fill="hold"/>
                                        <p:tgtEl>
                                          <p:spTgt spid="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2" grpId="0"/>
      <p:bldP spid="4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8560E224-1356-6B44-6345-25A946403275}"/>
              </a:ext>
            </a:extLst>
          </p:cNvPr>
          <p:cNvPicPr>
            <a:picLocks noChangeAspect="1"/>
          </p:cNvPicPr>
          <p:nvPr/>
        </p:nvPicPr>
        <p:blipFill>
          <a:blip r:embed="rId3"/>
          <a:stretch>
            <a:fillRect/>
          </a:stretch>
        </p:blipFill>
        <p:spPr>
          <a:xfrm>
            <a:off x="1473200" y="2071827"/>
            <a:ext cx="9006797" cy="3211735"/>
          </a:xfrm>
          <a:prstGeom prst="rect">
            <a:avLst/>
          </a:prstGeom>
          <a:solidFill>
            <a:schemeClr val="accent4">
              <a:lumMod val="40000"/>
              <a:lumOff val="60000"/>
            </a:schemeClr>
          </a:solidFill>
        </p:spPr>
      </p:pic>
      <p:pic>
        <p:nvPicPr>
          <p:cNvPr id="7" name="Picture 2" descr="Free vector graphics of Undo">
            <a:extLst>
              <a:ext uri="{FF2B5EF4-FFF2-40B4-BE49-F238E27FC236}">
                <a16:creationId xmlns:a16="http://schemas.microsoft.com/office/drawing/2014/main" id="{58562FBD-2E66-6EA5-112C-1326CB640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9295" y="1739059"/>
            <a:ext cx="1300575" cy="1245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lowers, Jar, Nature, Pink, Colored">
            <a:extLst>
              <a:ext uri="{FF2B5EF4-FFF2-40B4-BE49-F238E27FC236}">
                <a16:creationId xmlns:a16="http://schemas.microsoft.com/office/drawing/2014/main" id="{002EE0BB-71C6-DB7E-AF56-5973CC23D6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8561"/>
          <a:stretch/>
        </p:blipFill>
        <p:spPr bwMode="auto">
          <a:xfrm>
            <a:off x="1219201" y="3847660"/>
            <a:ext cx="1237412" cy="2515401"/>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F5FC1185-F752-7156-2B87-34EDE552A9A0}"/>
              </a:ext>
            </a:extLst>
          </p:cNvPr>
          <p:cNvSpPr>
            <a:spLocks noGrp="1"/>
          </p:cNvSpPr>
          <p:nvPr>
            <p:ph type="title"/>
          </p:nvPr>
        </p:nvSpPr>
        <p:spPr/>
        <p:txBody>
          <a:bodyPr/>
          <a:lstStyle/>
          <a:p>
            <a:r>
              <a:rPr lang="he-IL" dirty="0"/>
              <a:t>מן המקורות</a:t>
            </a:r>
          </a:p>
        </p:txBody>
      </p:sp>
      <p:sp>
        <p:nvSpPr>
          <p:cNvPr id="4" name="מלבן 3">
            <a:extLst>
              <a:ext uri="{FF2B5EF4-FFF2-40B4-BE49-F238E27FC236}">
                <a16:creationId xmlns:a16="http://schemas.microsoft.com/office/drawing/2014/main" id="{79F117D0-5884-D981-50E2-488180EB0C3A}"/>
              </a:ext>
            </a:extLst>
          </p:cNvPr>
          <p:cNvSpPr/>
          <p:nvPr/>
        </p:nvSpPr>
        <p:spPr>
          <a:xfrm>
            <a:off x="2092946" y="2667000"/>
            <a:ext cx="7698207" cy="2195858"/>
          </a:xfrm>
          <a:prstGeom prst="rect">
            <a:avLst/>
          </a:prstGeom>
        </p:spPr>
        <p:txBody>
          <a:bodyPr wrap="square">
            <a:spAutoFit/>
          </a:bodyPr>
          <a:lstStyle/>
          <a:p>
            <a:pPr algn="ctr" defTabSz="609630" rtl="0">
              <a:lnSpc>
                <a:spcPct val="150000"/>
              </a:lnSpc>
            </a:pPr>
            <a:r>
              <a:rPr lang="he-IL" sz="2400" b="1" dirty="0">
                <a:solidFill>
                  <a:srgbClr val="000000"/>
                </a:solidFill>
                <a:latin typeface="Calibri" panose="020F0502020204030204" pitchFamily="34" charset="0"/>
                <a:cs typeface="Calibri" panose="020F0502020204030204" pitchFamily="34" charset="0"/>
              </a:rPr>
              <a:t>"אדם טובע מאה מטבעות בחותם אחד וכלן </a:t>
            </a:r>
            <a:r>
              <a:rPr lang="he-IL" sz="2400" b="1" dirty="0" err="1">
                <a:solidFill>
                  <a:srgbClr val="000000"/>
                </a:solidFill>
                <a:latin typeface="Calibri" panose="020F0502020204030204" pitchFamily="34" charset="0"/>
                <a:cs typeface="Calibri" panose="020F0502020204030204" pitchFamily="34" charset="0"/>
              </a:rPr>
              <a:t>דומין</a:t>
            </a:r>
            <a:r>
              <a:rPr lang="he-IL" sz="2400" b="1" dirty="0">
                <a:solidFill>
                  <a:srgbClr val="000000"/>
                </a:solidFill>
                <a:latin typeface="Calibri" panose="020F0502020204030204" pitchFamily="34" charset="0"/>
                <a:cs typeface="Calibri" panose="020F0502020204030204" pitchFamily="34" charset="0"/>
              </a:rPr>
              <a:t> זה לזה </a:t>
            </a:r>
          </a:p>
          <a:p>
            <a:pPr algn="ctr" defTabSz="609630" rtl="0">
              <a:lnSpc>
                <a:spcPct val="150000"/>
              </a:lnSpc>
            </a:pPr>
            <a:r>
              <a:rPr lang="he-IL" sz="2400" b="1" dirty="0">
                <a:solidFill>
                  <a:srgbClr val="000000"/>
                </a:solidFill>
                <a:latin typeface="Calibri" panose="020F0502020204030204" pitchFamily="34" charset="0"/>
                <a:cs typeface="Calibri" panose="020F0502020204030204" pitchFamily="34" charset="0"/>
              </a:rPr>
              <a:t>מלך מלכי המלכים הקדוש ברוך הוא טובע את כל האדם בחותמו </a:t>
            </a:r>
          </a:p>
          <a:p>
            <a:pPr algn="ctr" defTabSz="609630" rtl="0">
              <a:lnSpc>
                <a:spcPct val="150000"/>
              </a:lnSpc>
            </a:pPr>
            <a:r>
              <a:rPr lang="he-IL" sz="2400" b="1" dirty="0">
                <a:solidFill>
                  <a:srgbClr val="000000"/>
                </a:solidFill>
                <a:latin typeface="Calibri" panose="020F0502020204030204" pitchFamily="34" charset="0"/>
                <a:cs typeface="Calibri" panose="020F0502020204030204" pitchFamily="34" charset="0"/>
              </a:rPr>
              <a:t>של אדם הראשון ואין אחד מהם דומה לחברו"</a:t>
            </a:r>
          </a:p>
          <a:p>
            <a:pPr algn="ctr" defTabSz="609630" rtl="0">
              <a:lnSpc>
                <a:spcPct val="150000"/>
              </a:lnSpc>
            </a:pPr>
            <a:r>
              <a:rPr lang="he-IL" sz="2133" b="1" dirty="0">
                <a:solidFill>
                  <a:srgbClr val="000000"/>
                </a:solidFill>
                <a:latin typeface="Calibri" panose="020F0502020204030204" pitchFamily="34" charset="0"/>
                <a:cs typeface="Calibri" panose="020F0502020204030204" pitchFamily="34" charset="0"/>
              </a:rPr>
              <a:t>(משנה סנהדרין ד' ה')</a:t>
            </a:r>
          </a:p>
        </p:txBody>
      </p:sp>
      <p:sp>
        <p:nvSpPr>
          <p:cNvPr id="9" name="תיבת טקסט 8">
            <a:extLst>
              <a:ext uri="{FF2B5EF4-FFF2-40B4-BE49-F238E27FC236}">
                <a16:creationId xmlns:a16="http://schemas.microsoft.com/office/drawing/2014/main" id="{CE31358C-919F-BF32-2FCC-1F2464638401}"/>
              </a:ext>
            </a:extLst>
          </p:cNvPr>
          <p:cNvSpPr txBox="1"/>
          <p:nvPr/>
        </p:nvSpPr>
        <p:spPr>
          <a:xfrm>
            <a:off x="3149600" y="5593860"/>
            <a:ext cx="6262285" cy="584775"/>
          </a:xfrm>
          <a:prstGeom prst="rect">
            <a:avLst/>
          </a:prstGeom>
          <a:noFill/>
        </p:spPr>
        <p:txBody>
          <a:bodyPr wrap="square" rtlCol="1">
            <a:spAutoFit/>
          </a:bodyPr>
          <a:lstStyle/>
          <a:p>
            <a:pPr algn="ctr" defTabSz="609630" rtl="0"/>
            <a:r>
              <a:rPr lang="he-IL" sz="3200" b="1" dirty="0">
                <a:solidFill>
                  <a:srgbClr val="000000"/>
                </a:solidFill>
                <a:latin typeface="Calibri" panose="020F0502020204030204" pitchFamily="34" charset="0"/>
                <a:cs typeface="Calibri" panose="020F0502020204030204" pitchFamily="34" charset="0"/>
              </a:rPr>
              <a:t>איזו תובנה או מסר ניתן ללמוד מהמקור?</a:t>
            </a:r>
          </a:p>
        </p:txBody>
      </p:sp>
    </p:spTree>
    <p:extLst>
      <p:ext uri="{BB962C8B-B14F-4D97-AF65-F5344CB8AC3E}">
        <p14:creationId xmlns:p14="http://schemas.microsoft.com/office/powerpoint/2010/main" val="343885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8DC67918-F53B-4FB1-9632-8917A722EC89}"/>
              </a:ext>
            </a:extLst>
          </p:cNvPr>
          <p:cNvSpPr/>
          <p:nvPr/>
        </p:nvSpPr>
        <p:spPr>
          <a:xfrm>
            <a:off x="9398000" y="1927736"/>
            <a:ext cx="2673769" cy="3482465"/>
          </a:xfrm>
          <a:custGeom>
            <a:avLst/>
            <a:gdLst>
              <a:gd name="connsiteX0" fmla="*/ 0 w 2673769"/>
              <a:gd name="connsiteY0" fmla="*/ 580422 h 3482465"/>
              <a:gd name="connsiteX1" fmla="*/ 267609 w 2673769"/>
              <a:gd name="connsiteY1" fmla="*/ 0 h 3482465"/>
              <a:gd name="connsiteX2" fmla="*/ 2406159 w 2673769"/>
              <a:gd name="connsiteY2" fmla="*/ 0 h 3482465"/>
              <a:gd name="connsiteX3" fmla="*/ 2673769 w 2673769"/>
              <a:gd name="connsiteY3" fmla="*/ 580422 h 3482465"/>
              <a:gd name="connsiteX4" fmla="*/ 2673769 w 2673769"/>
              <a:gd name="connsiteY4" fmla="*/ 2902042 h 3482465"/>
              <a:gd name="connsiteX5" fmla="*/ 2406159 w 2673769"/>
              <a:gd name="connsiteY5" fmla="*/ 3482465 h 3482465"/>
              <a:gd name="connsiteX6" fmla="*/ 267609 w 2673769"/>
              <a:gd name="connsiteY6" fmla="*/ 3482465 h 3482465"/>
              <a:gd name="connsiteX7" fmla="*/ 0 w 2673769"/>
              <a:gd name="connsiteY7" fmla="*/ 2902042 h 3482465"/>
              <a:gd name="connsiteX8" fmla="*/ 0 w 2673769"/>
              <a:gd name="connsiteY8" fmla="*/ 580422 h 3482465"/>
              <a:gd name="connsiteX0" fmla="*/ 0 w 2673769"/>
              <a:gd name="connsiteY0" fmla="*/ 580422 h 3482465"/>
              <a:gd name="connsiteX1" fmla="*/ 267609 w 2673769"/>
              <a:gd name="connsiteY1" fmla="*/ 0 h 3482465"/>
              <a:gd name="connsiteX2" fmla="*/ 2406159 w 2673769"/>
              <a:gd name="connsiteY2" fmla="*/ 0 h 3482465"/>
              <a:gd name="connsiteX3" fmla="*/ 2673769 w 2673769"/>
              <a:gd name="connsiteY3" fmla="*/ 580422 h 3482465"/>
              <a:gd name="connsiteX4" fmla="*/ 2673769 w 2673769"/>
              <a:gd name="connsiteY4" fmla="*/ 2902042 h 3482465"/>
              <a:gd name="connsiteX5" fmla="*/ 2406159 w 2673769"/>
              <a:gd name="connsiteY5" fmla="*/ 3482465 h 3482465"/>
              <a:gd name="connsiteX6" fmla="*/ 267609 w 2673769"/>
              <a:gd name="connsiteY6" fmla="*/ 3482465 h 3482465"/>
              <a:gd name="connsiteX7" fmla="*/ 0 w 2673769"/>
              <a:gd name="connsiteY7" fmla="*/ 2902042 h 3482465"/>
              <a:gd name="connsiteX8" fmla="*/ 0 w 2673769"/>
              <a:gd name="connsiteY8" fmla="*/ 580422 h 348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769" h="3482465" fill="none" extrusionOk="0">
                <a:moveTo>
                  <a:pt x="0" y="580422"/>
                </a:moveTo>
                <a:cubicBezTo>
                  <a:pt x="6856" y="223591"/>
                  <a:pt x="91389" y="-60664"/>
                  <a:pt x="267609" y="0"/>
                </a:cubicBezTo>
                <a:cubicBezTo>
                  <a:pt x="811817" y="121152"/>
                  <a:pt x="1431911" y="-235570"/>
                  <a:pt x="2406159" y="0"/>
                </a:cubicBezTo>
                <a:cubicBezTo>
                  <a:pt x="2531489" y="-41411"/>
                  <a:pt x="2679046" y="325939"/>
                  <a:pt x="2673769" y="580422"/>
                </a:cubicBezTo>
                <a:cubicBezTo>
                  <a:pt x="2652627" y="1077427"/>
                  <a:pt x="2701019" y="2170127"/>
                  <a:pt x="2673769" y="2902042"/>
                </a:cubicBezTo>
                <a:cubicBezTo>
                  <a:pt x="2639795" y="3198547"/>
                  <a:pt x="2523808" y="3469649"/>
                  <a:pt x="2406159" y="3482465"/>
                </a:cubicBezTo>
                <a:cubicBezTo>
                  <a:pt x="1405050" y="3414631"/>
                  <a:pt x="569874" y="3417086"/>
                  <a:pt x="267609" y="3482465"/>
                </a:cubicBezTo>
                <a:cubicBezTo>
                  <a:pt x="106121" y="3459854"/>
                  <a:pt x="-48594" y="3166545"/>
                  <a:pt x="0" y="2902042"/>
                </a:cubicBezTo>
                <a:cubicBezTo>
                  <a:pt x="15690" y="1754640"/>
                  <a:pt x="-70852" y="1557705"/>
                  <a:pt x="0" y="580422"/>
                </a:cubicBezTo>
                <a:close/>
              </a:path>
              <a:path w="2673769" h="3482465" stroke="0" extrusionOk="0">
                <a:moveTo>
                  <a:pt x="0" y="580422"/>
                </a:moveTo>
                <a:cubicBezTo>
                  <a:pt x="-2737" y="218273"/>
                  <a:pt x="84808" y="27702"/>
                  <a:pt x="267609" y="0"/>
                </a:cubicBezTo>
                <a:cubicBezTo>
                  <a:pt x="603198" y="-155859"/>
                  <a:pt x="1951492" y="-66418"/>
                  <a:pt x="2406159" y="0"/>
                </a:cubicBezTo>
                <a:cubicBezTo>
                  <a:pt x="2540398" y="-43295"/>
                  <a:pt x="2684247" y="255946"/>
                  <a:pt x="2673769" y="580422"/>
                </a:cubicBezTo>
                <a:cubicBezTo>
                  <a:pt x="2624688" y="1439064"/>
                  <a:pt x="2804676" y="2184467"/>
                  <a:pt x="2673769" y="2902042"/>
                </a:cubicBezTo>
                <a:cubicBezTo>
                  <a:pt x="2659532" y="3252685"/>
                  <a:pt x="2560920" y="3509364"/>
                  <a:pt x="2406159" y="3482465"/>
                </a:cubicBezTo>
                <a:cubicBezTo>
                  <a:pt x="1686253" y="3275658"/>
                  <a:pt x="535131" y="3638751"/>
                  <a:pt x="267609" y="3482465"/>
                </a:cubicBezTo>
                <a:cubicBezTo>
                  <a:pt x="162262" y="3483452"/>
                  <a:pt x="-28696" y="3282397"/>
                  <a:pt x="0" y="2902042"/>
                </a:cubicBezTo>
                <a:cubicBezTo>
                  <a:pt x="34680" y="2431505"/>
                  <a:pt x="125891" y="1007428"/>
                  <a:pt x="0" y="580422"/>
                </a:cubicBezTo>
                <a:close/>
              </a:path>
              <a:path w="2673769" h="3482465" fill="none" stroke="0" extrusionOk="0">
                <a:moveTo>
                  <a:pt x="0" y="580422"/>
                </a:moveTo>
                <a:cubicBezTo>
                  <a:pt x="-972" y="245036"/>
                  <a:pt x="94793" y="-11026"/>
                  <a:pt x="267609" y="0"/>
                </a:cubicBezTo>
                <a:cubicBezTo>
                  <a:pt x="769545" y="259729"/>
                  <a:pt x="1487834" y="-258976"/>
                  <a:pt x="2406159" y="0"/>
                </a:cubicBezTo>
                <a:cubicBezTo>
                  <a:pt x="2544303" y="-26000"/>
                  <a:pt x="2699789" y="324381"/>
                  <a:pt x="2673769" y="580422"/>
                </a:cubicBezTo>
                <a:cubicBezTo>
                  <a:pt x="2745361" y="944061"/>
                  <a:pt x="2601484" y="2196212"/>
                  <a:pt x="2673769" y="2902042"/>
                </a:cubicBezTo>
                <a:cubicBezTo>
                  <a:pt x="2662121" y="3219386"/>
                  <a:pt x="2537227" y="3495967"/>
                  <a:pt x="2406159" y="3482465"/>
                </a:cubicBezTo>
                <a:cubicBezTo>
                  <a:pt x="1394937" y="3454030"/>
                  <a:pt x="687534" y="3432538"/>
                  <a:pt x="267609" y="3482465"/>
                </a:cubicBezTo>
                <a:cubicBezTo>
                  <a:pt x="133961" y="3481030"/>
                  <a:pt x="-31110" y="3192733"/>
                  <a:pt x="0" y="2902042"/>
                </a:cubicBezTo>
                <a:cubicBezTo>
                  <a:pt x="3332" y="1761792"/>
                  <a:pt x="-78658" y="1525716"/>
                  <a:pt x="0" y="580422"/>
                </a:cubicBezTo>
                <a:close/>
              </a:path>
            </a:pathLst>
          </a:custGeom>
          <a:solidFill>
            <a:schemeClr val="accent4">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defTabSz="914446"/>
            <a:r>
              <a:rPr lang="he-IL" sz="2600" dirty="0">
                <a:solidFill>
                  <a:srgbClr val="4472C4">
                    <a:lumMod val="50000"/>
                  </a:srgbClr>
                </a:solidFill>
                <a:latin typeface="Calibri" panose="020F0502020204030204" pitchFamily="34" charset="0"/>
                <a:cs typeface="Calibri" panose="020F0502020204030204" pitchFamily="34" charset="0"/>
              </a:rPr>
              <a:t>שייכות היא ידיעה פנימית של האדם שיש לו מקום בטוח בסביבה החברתית שלו ושהוא חלק ממנה.</a:t>
            </a:r>
          </a:p>
        </p:txBody>
      </p:sp>
      <p:sp>
        <p:nvSpPr>
          <p:cNvPr id="5" name="Rectangle: Rounded Corners 8">
            <a:extLst>
              <a:ext uri="{FF2B5EF4-FFF2-40B4-BE49-F238E27FC236}">
                <a16:creationId xmlns:a16="http://schemas.microsoft.com/office/drawing/2014/main" id="{208C1146-E24C-4421-AE7D-7533D47FBB97}"/>
              </a:ext>
            </a:extLst>
          </p:cNvPr>
          <p:cNvSpPr/>
          <p:nvPr/>
        </p:nvSpPr>
        <p:spPr>
          <a:xfrm>
            <a:off x="6096001" y="1900700"/>
            <a:ext cx="3149599" cy="3464166"/>
          </a:xfrm>
          <a:custGeom>
            <a:avLst/>
            <a:gdLst>
              <a:gd name="connsiteX0" fmla="*/ 0 w 3149599"/>
              <a:gd name="connsiteY0" fmla="*/ 577372 h 3464166"/>
              <a:gd name="connsiteX1" fmla="*/ 315234 w 3149599"/>
              <a:gd name="connsiteY1" fmla="*/ 0 h 3464166"/>
              <a:gd name="connsiteX2" fmla="*/ 2834364 w 3149599"/>
              <a:gd name="connsiteY2" fmla="*/ 0 h 3464166"/>
              <a:gd name="connsiteX3" fmla="*/ 3149599 w 3149599"/>
              <a:gd name="connsiteY3" fmla="*/ 577372 h 3464166"/>
              <a:gd name="connsiteX4" fmla="*/ 3149599 w 3149599"/>
              <a:gd name="connsiteY4" fmla="*/ 2886793 h 3464166"/>
              <a:gd name="connsiteX5" fmla="*/ 2834364 w 3149599"/>
              <a:gd name="connsiteY5" fmla="*/ 3464166 h 3464166"/>
              <a:gd name="connsiteX6" fmla="*/ 315234 w 3149599"/>
              <a:gd name="connsiteY6" fmla="*/ 3464166 h 3464166"/>
              <a:gd name="connsiteX7" fmla="*/ 0 w 3149599"/>
              <a:gd name="connsiteY7" fmla="*/ 2886793 h 3464166"/>
              <a:gd name="connsiteX8" fmla="*/ 0 w 3149599"/>
              <a:gd name="connsiteY8" fmla="*/ 577372 h 3464166"/>
              <a:gd name="connsiteX0" fmla="*/ 0 w 3149599"/>
              <a:gd name="connsiteY0" fmla="*/ 577372 h 3464166"/>
              <a:gd name="connsiteX1" fmla="*/ 315234 w 3149599"/>
              <a:gd name="connsiteY1" fmla="*/ 0 h 3464166"/>
              <a:gd name="connsiteX2" fmla="*/ 2834364 w 3149599"/>
              <a:gd name="connsiteY2" fmla="*/ 0 h 3464166"/>
              <a:gd name="connsiteX3" fmla="*/ 3149599 w 3149599"/>
              <a:gd name="connsiteY3" fmla="*/ 577372 h 3464166"/>
              <a:gd name="connsiteX4" fmla="*/ 3149599 w 3149599"/>
              <a:gd name="connsiteY4" fmla="*/ 2886793 h 3464166"/>
              <a:gd name="connsiteX5" fmla="*/ 2834364 w 3149599"/>
              <a:gd name="connsiteY5" fmla="*/ 3464166 h 3464166"/>
              <a:gd name="connsiteX6" fmla="*/ 315234 w 3149599"/>
              <a:gd name="connsiteY6" fmla="*/ 3464166 h 3464166"/>
              <a:gd name="connsiteX7" fmla="*/ 0 w 3149599"/>
              <a:gd name="connsiteY7" fmla="*/ 2886793 h 3464166"/>
              <a:gd name="connsiteX8" fmla="*/ 0 w 3149599"/>
              <a:gd name="connsiteY8" fmla="*/ 577372 h 346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599" h="3464166" fill="none" extrusionOk="0">
                <a:moveTo>
                  <a:pt x="0" y="577372"/>
                </a:moveTo>
                <a:cubicBezTo>
                  <a:pt x="5955" y="227172"/>
                  <a:pt x="121074" y="-45229"/>
                  <a:pt x="315234" y="0"/>
                </a:cubicBezTo>
                <a:cubicBezTo>
                  <a:pt x="821947" y="184143"/>
                  <a:pt x="1697216" y="-233135"/>
                  <a:pt x="2834364" y="0"/>
                </a:cubicBezTo>
                <a:cubicBezTo>
                  <a:pt x="2974652" y="-51512"/>
                  <a:pt x="3160690" y="358318"/>
                  <a:pt x="3149599" y="577372"/>
                </a:cubicBezTo>
                <a:cubicBezTo>
                  <a:pt x="3068351" y="1090864"/>
                  <a:pt x="3228607" y="2185401"/>
                  <a:pt x="3149599" y="2886793"/>
                </a:cubicBezTo>
                <a:cubicBezTo>
                  <a:pt x="3110970" y="3181141"/>
                  <a:pt x="2978794" y="3451935"/>
                  <a:pt x="2834364" y="3464166"/>
                </a:cubicBezTo>
                <a:cubicBezTo>
                  <a:pt x="1636898" y="3372699"/>
                  <a:pt x="727532" y="3379546"/>
                  <a:pt x="315234" y="3464166"/>
                </a:cubicBezTo>
                <a:cubicBezTo>
                  <a:pt x="96901" y="3412745"/>
                  <a:pt x="-63576" y="3141575"/>
                  <a:pt x="0" y="2886793"/>
                </a:cubicBezTo>
                <a:cubicBezTo>
                  <a:pt x="15597" y="1746770"/>
                  <a:pt x="-85776" y="1556458"/>
                  <a:pt x="0" y="577372"/>
                </a:cubicBezTo>
                <a:close/>
              </a:path>
              <a:path w="3149599" h="3464166" stroke="0" extrusionOk="0">
                <a:moveTo>
                  <a:pt x="0" y="577372"/>
                </a:moveTo>
                <a:cubicBezTo>
                  <a:pt x="-3629" y="217305"/>
                  <a:pt x="106334" y="31420"/>
                  <a:pt x="315234" y="0"/>
                </a:cubicBezTo>
                <a:cubicBezTo>
                  <a:pt x="787550" y="-136074"/>
                  <a:pt x="2333627" y="-57565"/>
                  <a:pt x="2834364" y="0"/>
                </a:cubicBezTo>
                <a:cubicBezTo>
                  <a:pt x="3000700" y="-25930"/>
                  <a:pt x="3178743" y="236292"/>
                  <a:pt x="3149599" y="577372"/>
                </a:cubicBezTo>
                <a:cubicBezTo>
                  <a:pt x="3189255" y="1455590"/>
                  <a:pt x="3304492" y="2167196"/>
                  <a:pt x="3149599" y="2886793"/>
                </a:cubicBezTo>
                <a:cubicBezTo>
                  <a:pt x="3135993" y="3235494"/>
                  <a:pt x="3010804" y="3493134"/>
                  <a:pt x="2834364" y="3464166"/>
                </a:cubicBezTo>
                <a:cubicBezTo>
                  <a:pt x="2035432" y="3262147"/>
                  <a:pt x="618755" y="3619441"/>
                  <a:pt x="315234" y="3464166"/>
                </a:cubicBezTo>
                <a:cubicBezTo>
                  <a:pt x="177675" y="3477264"/>
                  <a:pt x="-24231" y="3245355"/>
                  <a:pt x="0" y="2886793"/>
                </a:cubicBezTo>
                <a:cubicBezTo>
                  <a:pt x="31312" y="2406136"/>
                  <a:pt x="136707" y="991242"/>
                  <a:pt x="0" y="577372"/>
                </a:cubicBezTo>
                <a:close/>
              </a:path>
              <a:path w="3149599" h="3464166" fill="none" stroke="0" extrusionOk="0">
                <a:moveTo>
                  <a:pt x="0" y="577372"/>
                </a:moveTo>
                <a:cubicBezTo>
                  <a:pt x="-3625" y="238151"/>
                  <a:pt x="124697" y="-27217"/>
                  <a:pt x="315234" y="0"/>
                </a:cubicBezTo>
                <a:cubicBezTo>
                  <a:pt x="846435" y="224333"/>
                  <a:pt x="1802352" y="-329160"/>
                  <a:pt x="2834364" y="0"/>
                </a:cubicBezTo>
                <a:cubicBezTo>
                  <a:pt x="3020067" y="9445"/>
                  <a:pt x="3197442" y="329581"/>
                  <a:pt x="3149599" y="577372"/>
                </a:cubicBezTo>
                <a:cubicBezTo>
                  <a:pt x="3226708" y="934038"/>
                  <a:pt x="3087555" y="2178681"/>
                  <a:pt x="3149599" y="2886793"/>
                </a:cubicBezTo>
                <a:cubicBezTo>
                  <a:pt x="3136897" y="3207134"/>
                  <a:pt x="2996737" y="3466498"/>
                  <a:pt x="2834364" y="3464166"/>
                </a:cubicBezTo>
                <a:cubicBezTo>
                  <a:pt x="1636117" y="3446928"/>
                  <a:pt x="777369" y="3397078"/>
                  <a:pt x="315234" y="3464166"/>
                </a:cubicBezTo>
                <a:cubicBezTo>
                  <a:pt x="158699" y="3466176"/>
                  <a:pt x="-39336" y="3179223"/>
                  <a:pt x="0" y="2886793"/>
                </a:cubicBezTo>
                <a:cubicBezTo>
                  <a:pt x="31429" y="1743597"/>
                  <a:pt x="-67236" y="1521675"/>
                  <a:pt x="0" y="577372"/>
                </a:cubicBezTo>
                <a:close/>
              </a:path>
            </a:pathLst>
          </a:custGeom>
          <a:solidFill>
            <a:schemeClr val="accent6">
              <a:lumMod val="40000"/>
              <a:lumOff val="6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defTabSz="914446"/>
            <a:r>
              <a:rPr lang="he-IL" sz="2600" dirty="0">
                <a:solidFill>
                  <a:srgbClr val="4472C4">
                    <a:lumMod val="50000"/>
                  </a:srgbClr>
                </a:solidFill>
                <a:latin typeface="Calibri" panose="020F0502020204030204" pitchFamily="34" charset="0"/>
                <a:cs typeface="Calibri" panose="020F0502020204030204" pitchFamily="34" charset="0"/>
              </a:rPr>
              <a:t>התנהגויות ומחוות שונות, בהן: פירגון, הקשבה, עידוד ודאגה, מעמיקות תחושת שייכות ומעניקות הרגשה של בטחון, משמעות, תקוה וקרבה.</a:t>
            </a:r>
          </a:p>
        </p:txBody>
      </p:sp>
      <p:sp>
        <p:nvSpPr>
          <p:cNvPr id="6" name="Rectangle: Rounded Corners 8">
            <a:extLst>
              <a:ext uri="{FF2B5EF4-FFF2-40B4-BE49-F238E27FC236}">
                <a16:creationId xmlns:a16="http://schemas.microsoft.com/office/drawing/2014/main" id="{036745AC-6D50-4128-A9D1-F7BB6B89F426}"/>
              </a:ext>
            </a:extLst>
          </p:cNvPr>
          <p:cNvSpPr/>
          <p:nvPr/>
        </p:nvSpPr>
        <p:spPr>
          <a:xfrm>
            <a:off x="3222806" y="1951949"/>
            <a:ext cx="2747469" cy="3385905"/>
          </a:xfrm>
          <a:custGeom>
            <a:avLst/>
            <a:gdLst>
              <a:gd name="connsiteX0" fmla="*/ 0 w 2747469"/>
              <a:gd name="connsiteY0" fmla="*/ 564329 h 3385905"/>
              <a:gd name="connsiteX1" fmla="*/ 274986 w 2747469"/>
              <a:gd name="connsiteY1" fmla="*/ 0 h 3385905"/>
              <a:gd name="connsiteX2" fmla="*/ 2472482 w 2747469"/>
              <a:gd name="connsiteY2" fmla="*/ 0 h 3385905"/>
              <a:gd name="connsiteX3" fmla="*/ 2747469 w 2747469"/>
              <a:gd name="connsiteY3" fmla="*/ 564329 h 3385905"/>
              <a:gd name="connsiteX4" fmla="*/ 2747469 w 2747469"/>
              <a:gd name="connsiteY4" fmla="*/ 2821575 h 3385905"/>
              <a:gd name="connsiteX5" fmla="*/ 2472482 w 2747469"/>
              <a:gd name="connsiteY5" fmla="*/ 3385904 h 3385905"/>
              <a:gd name="connsiteX6" fmla="*/ 274986 w 2747469"/>
              <a:gd name="connsiteY6" fmla="*/ 3385904 h 3385905"/>
              <a:gd name="connsiteX7" fmla="*/ 0 w 2747469"/>
              <a:gd name="connsiteY7" fmla="*/ 2821575 h 3385905"/>
              <a:gd name="connsiteX8" fmla="*/ 0 w 2747469"/>
              <a:gd name="connsiteY8" fmla="*/ 564329 h 3385905"/>
              <a:gd name="connsiteX0" fmla="*/ 0 w 2747469"/>
              <a:gd name="connsiteY0" fmla="*/ 564329 h 3385905"/>
              <a:gd name="connsiteX1" fmla="*/ 274986 w 2747469"/>
              <a:gd name="connsiteY1" fmla="*/ 0 h 3385905"/>
              <a:gd name="connsiteX2" fmla="*/ 2472482 w 2747469"/>
              <a:gd name="connsiteY2" fmla="*/ 0 h 3385905"/>
              <a:gd name="connsiteX3" fmla="*/ 2747469 w 2747469"/>
              <a:gd name="connsiteY3" fmla="*/ 564329 h 3385905"/>
              <a:gd name="connsiteX4" fmla="*/ 2747469 w 2747469"/>
              <a:gd name="connsiteY4" fmla="*/ 2821575 h 3385905"/>
              <a:gd name="connsiteX5" fmla="*/ 2472482 w 2747469"/>
              <a:gd name="connsiteY5" fmla="*/ 3385904 h 3385905"/>
              <a:gd name="connsiteX6" fmla="*/ 274986 w 2747469"/>
              <a:gd name="connsiteY6" fmla="*/ 3385904 h 3385905"/>
              <a:gd name="connsiteX7" fmla="*/ 0 w 2747469"/>
              <a:gd name="connsiteY7" fmla="*/ 2821575 h 3385905"/>
              <a:gd name="connsiteX8" fmla="*/ 0 w 2747469"/>
              <a:gd name="connsiteY8" fmla="*/ 564329 h 338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469" h="3385905" fill="none" extrusionOk="0">
                <a:moveTo>
                  <a:pt x="0" y="564329"/>
                </a:moveTo>
                <a:cubicBezTo>
                  <a:pt x="6044" y="220432"/>
                  <a:pt x="109352" y="-37416"/>
                  <a:pt x="274986" y="0"/>
                </a:cubicBezTo>
                <a:cubicBezTo>
                  <a:pt x="750962" y="161474"/>
                  <a:pt x="1331888" y="-265614"/>
                  <a:pt x="2472482" y="0"/>
                </a:cubicBezTo>
                <a:cubicBezTo>
                  <a:pt x="2601227" y="-40934"/>
                  <a:pt x="2756482" y="341311"/>
                  <a:pt x="2747469" y="564329"/>
                </a:cubicBezTo>
                <a:cubicBezTo>
                  <a:pt x="2730859" y="1046712"/>
                  <a:pt x="2853805" y="2150752"/>
                  <a:pt x="2747469" y="2821575"/>
                </a:cubicBezTo>
                <a:cubicBezTo>
                  <a:pt x="2703422" y="3105568"/>
                  <a:pt x="2590761" y="3372119"/>
                  <a:pt x="2472482" y="3385904"/>
                </a:cubicBezTo>
                <a:cubicBezTo>
                  <a:pt x="1432075" y="3305537"/>
                  <a:pt x="624011" y="3307045"/>
                  <a:pt x="274986" y="3385904"/>
                </a:cubicBezTo>
                <a:cubicBezTo>
                  <a:pt x="79886" y="3334693"/>
                  <a:pt x="-39033" y="3085827"/>
                  <a:pt x="0" y="2821575"/>
                </a:cubicBezTo>
                <a:cubicBezTo>
                  <a:pt x="23810" y="1704321"/>
                  <a:pt x="-60008" y="1503096"/>
                  <a:pt x="0" y="564329"/>
                </a:cubicBezTo>
                <a:close/>
              </a:path>
              <a:path w="2747469" h="3385905" stroke="0" extrusionOk="0">
                <a:moveTo>
                  <a:pt x="0" y="564329"/>
                </a:moveTo>
                <a:cubicBezTo>
                  <a:pt x="-2916" y="212090"/>
                  <a:pt x="102940" y="46565"/>
                  <a:pt x="274986" y="0"/>
                </a:cubicBezTo>
                <a:cubicBezTo>
                  <a:pt x="669100" y="-137766"/>
                  <a:pt x="2015328" y="-62095"/>
                  <a:pt x="2472482" y="0"/>
                </a:cubicBezTo>
                <a:cubicBezTo>
                  <a:pt x="2613193" y="-35980"/>
                  <a:pt x="2780779" y="225555"/>
                  <a:pt x="2747469" y="564329"/>
                </a:cubicBezTo>
                <a:cubicBezTo>
                  <a:pt x="2759303" y="1414112"/>
                  <a:pt x="2900145" y="2110151"/>
                  <a:pt x="2747469" y="2821575"/>
                </a:cubicBezTo>
                <a:cubicBezTo>
                  <a:pt x="2735843" y="3160151"/>
                  <a:pt x="2622260" y="3418955"/>
                  <a:pt x="2472482" y="3385904"/>
                </a:cubicBezTo>
                <a:cubicBezTo>
                  <a:pt x="1741488" y="3185506"/>
                  <a:pt x="513323" y="3535011"/>
                  <a:pt x="274986" y="3385904"/>
                </a:cubicBezTo>
                <a:cubicBezTo>
                  <a:pt x="172228" y="3378122"/>
                  <a:pt x="-36306" y="3211444"/>
                  <a:pt x="0" y="2821575"/>
                </a:cubicBezTo>
                <a:cubicBezTo>
                  <a:pt x="54396" y="2379918"/>
                  <a:pt x="105395" y="938389"/>
                  <a:pt x="0" y="564329"/>
                </a:cubicBezTo>
                <a:close/>
              </a:path>
              <a:path w="2747469" h="3385905" fill="none" stroke="0" extrusionOk="0">
                <a:moveTo>
                  <a:pt x="0" y="564329"/>
                </a:moveTo>
                <a:cubicBezTo>
                  <a:pt x="-12699" y="215139"/>
                  <a:pt x="100791" y="-14764"/>
                  <a:pt x="274986" y="0"/>
                </a:cubicBezTo>
                <a:cubicBezTo>
                  <a:pt x="778170" y="246501"/>
                  <a:pt x="1571200" y="-309527"/>
                  <a:pt x="2472482" y="0"/>
                </a:cubicBezTo>
                <a:cubicBezTo>
                  <a:pt x="2637588" y="9780"/>
                  <a:pt x="2796907" y="323165"/>
                  <a:pt x="2747469" y="564329"/>
                </a:cubicBezTo>
                <a:cubicBezTo>
                  <a:pt x="2818524" y="917140"/>
                  <a:pt x="2685377" y="2130460"/>
                  <a:pt x="2747469" y="2821575"/>
                </a:cubicBezTo>
                <a:cubicBezTo>
                  <a:pt x="2735809" y="3131531"/>
                  <a:pt x="2603741" y="3406247"/>
                  <a:pt x="2472482" y="3385904"/>
                </a:cubicBezTo>
                <a:cubicBezTo>
                  <a:pt x="1408700" y="3383287"/>
                  <a:pt x="671071" y="3312214"/>
                  <a:pt x="274986" y="3385904"/>
                </a:cubicBezTo>
                <a:cubicBezTo>
                  <a:pt x="118388" y="3371896"/>
                  <a:pt x="-37191" y="3108564"/>
                  <a:pt x="0" y="2821575"/>
                </a:cubicBezTo>
                <a:cubicBezTo>
                  <a:pt x="3861" y="1713361"/>
                  <a:pt x="-85222" y="1482135"/>
                  <a:pt x="0" y="564329"/>
                </a:cubicBezTo>
                <a:close/>
              </a:path>
            </a:pathLst>
          </a:custGeom>
          <a:solidFill>
            <a:srgbClr val="CCCCFF"/>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defTabSz="914446"/>
            <a:r>
              <a:rPr lang="he-IL" sz="2600" dirty="0">
                <a:solidFill>
                  <a:srgbClr val="4472C4">
                    <a:lumMod val="50000"/>
                  </a:srgbClr>
                </a:solidFill>
                <a:latin typeface="Calibri" panose="020F0502020204030204" pitchFamily="34" charset="0"/>
                <a:cs typeface="Calibri" panose="020F0502020204030204" pitchFamily="34" charset="0"/>
              </a:rPr>
              <a:t>כשאני </a:t>
            </a:r>
            <a:r>
              <a:rPr lang="he-IL" sz="2600" dirty="0" err="1">
                <a:solidFill>
                  <a:srgbClr val="4472C4">
                    <a:lumMod val="50000"/>
                  </a:srgbClr>
                </a:solidFill>
                <a:latin typeface="Calibri" panose="020F0502020204030204" pitchFamily="34" charset="0"/>
                <a:cs typeface="Calibri" panose="020F0502020204030204" pitchFamily="34" charset="0"/>
              </a:rPr>
              <a:t>נותנ</a:t>
            </a:r>
            <a:r>
              <a:rPr lang="he-IL" sz="2600" dirty="0">
                <a:solidFill>
                  <a:srgbClr val="4472C4">
                    <a:lumMod val="50000"/>
                  </a:srgbClr>
                </a:solidFill>
                <a:latin typeface="Calibri" panose="020F0502020204030204" pitchFamily="34" charset="0"/>
                <a:cs typeface="Calibri" panose="020F0502020204030204" pitchFamily="34" charset="0"/>
              </a:rPr>
              <a:t>/ת מעצמי לאחרים, אני מרגיש/ה </a:t>
            </a:r>
            <a:r>
              <a:rPr lang="he-IL" sz="2600" dirty="0" err="1">
                <a:solidFill>
                  <a:srgbClr val="4472C4">
                    <a:lumMod val="50000"/>
                  </a:srgbClr>
                </a:solidFill>
                <a:latin typeface="Calibri" panose="020F0502020204030204" pitchFamily="34" charset="0"/>
                <a:cs typeface="Calibri" panose="020F0502020204030204" pitchFamily="34" charset="0"/>
              </a:rPr>
              <a:t>אנ"י</a:t>
            </a:r>
            <a:r>
              <a:rPr lang="he-IL" sz="2600" dirty="0">
                <a:solidFill>
                  <a:srgbClr val="4472C4">
                    <a:lumMod val="50000"/>
                  </a:srgbClr>
                </a:solidFill>
                <a:latin typeface="Calibri" panose="020F0502020204030204" pitchFamily="34" charset="0"/>
                <a:cs typeface="Calibri" panose="020F0502020204030204" pitchFamily="34" charset="0"/>
              </a:rPr>
              <a:t>:</a:t>
            </a:r>
          </a:p>
          <a:p>
            <a:pPr algn="ctr" defTabSz="914446"/>
            <a:r>
              <a:rPr lang="he-IL" sz="2933" b="1" dirty="0">
                <a:solidFill>
                  <a:srgbClr val="4472C4">
                    <a:lumMod val="50000"/>
                  </a:srgbClr>
                </a:solidFill>
                <a:latin typeface="Calibri" panose="020F0502020204030204" pitchFamily="34" charset="0"/>
                <a:cs typeface="Calibri" panose="020F0502020204030204" pitchFamily="34" charset="0"/>
              </a:rPr>
              <a:t>א</a:t>
            </a:r>
            <a:r>
              <a:rPr lang="he-IL" sz="2600" dirty="0">
                <a:solidFill>
                  <a:srgbClr val="4472C4">
                    <a:lumMod val="50000"/>
                  </a:srgbClr>
                </a:solidFill>
                <a:latin typeface="Calibri" panose="020F0502020204030204" pitchFamily="34" charset="0"/>
                <a:cs typeface="Calibri" panose="020F0502020204030204" pitchFamily="34" charset="0"/>
              </a:rPr>
              <a:t>הוב, </a:t>
            </a:r>
            <a:r>
              <a:rPr lang="he-IL" sz="2933" b="1" dirty="0">
                <a:solidFill>
                  <a:srgbClr val="4472C4">
                    <a:lumMod val="50000"/>
                  </a:srgbClr>
                </a:solidFill>
                <a:latin typeface="Calibri" panose="020F0502020204030204" pitchFamily="34" charset="0"/>
                <a:cs typeface="Calibri" panose="020F0502020204030204" pitchFamily="34" charset="0"/>
              </a:rPr>
              <a:t>נ</a:t>
            </a:r>
            <a:r>
              <a:rPr lang="he-IL" sz="2600" dirty="0">
                <a:solidFill>
                  <a:srgbClr val="4472C4">
                    <a:lumMod val="50000"/>
                  </a:srgbClr>
                </a:solidFill>
                <a:latin typeface="Calibri" panose="020F0502020204030204" pitchFamily="34" charset="0"/>
                <a:cs typeface="Calibri" panose="020F0502020204030204" pitchFamily="34" charset="0"/>
              </a:rPr>
              <a:t>חוץ, </a:t>
            </a:r>
            <a:r>
              <a:rPr lang="he-IL" sz="2933" b="1" dirty="0">
                <a:solidFill>
                  <a:srgbClr val="4472C4">
                    <a:lumMod val="50000"/>
                  </a:srgbClr>
                </a:solidFill>
                <a:latin typeface="Calibri" panose="020F0502020204030204" pitchFamily="34" charset="0"/>
                <a:cs typeface="Calibri" panose="020F0502020204030204" pitchFamily="34" charset="0"/>
              </a:rPr>
              <a:t>י</a:t>
            </a:r>
            <a:r>
              <a:rPr lang="he-IL" sz="2600" dirty="0">
                <a:solidFill>
                  <a:srgbClr val="4472C4">
                    <a:lumMod val="50000"/>
                  </a:srgbClr>
                </a:solidFill>
                <a:latin typeface="Calibri" panose="020F0502020204030204" pitchFamily="34" charset="0"/>
                <a:cs typeface="Calibri" panose="020F0502020204030204" pitchFamily="34" charset="0"/>
              </a:rPr>
              <a:t>כול.</a:t>
            </a:r>
          </a:p>
          <a:p>
            <a:pPr algn="ctr" defTabSz="914446"/>
            <a:r>
              <a:rPr lang="he-IL" sz="2933" b="1" dirty="0">
                <a:solidFill>
                  <a:srgbClr val="4472C4">
                    <a:lumMod val="50000"/>
                  </a:srgbClr>
                </a:solidFill>
                <a:latin typeface="Calibri" panose="020F0502020204030204" pitchFamily="34" charset="0"/>
                <a:cs typeface="Calibri" panose="020F0502020204030204" pitchFamily="34" charset="0"/>
              </a:rPr>
              <a:t>א</a:t>
            </a:r>
            <a:r>
              <a:rPr lang="he-IL" sz="2600" dirty="0">
                <a:solidFill>
                  <a:srgbClr val="4472C4">
                    <a:lumMod val="50000"/>
                  </a:srgbClr>
                </a:solidFill>
                <a:latin typeface="Calibri" panose="020F0502020204030204" pitchFamily="34" charset="0"/>
                <a:cs typeface="Calibri" panose="020F0502020204030204" pitchFamily="34" charset="0"/>
              </a:rPr>
              <a:t>הובה, </a:t>
            </a:r>
            <a:r>
              <a:rPr lang="he-IL" sz="2933" b="1" dirty="0">
                <a:solidFill>
                  <a:srgbClr val="4472C4">
                    <a:lumMod val="50000"/>
                  </a:srgbClr>
                </a:solidFill>
                <a:latin typeface="Calibri" panose="020F0502020204030204" pitchFamily="34" charset="0"/>
                <a:cs typeface="Calibri" panose="020F0502020204030204" pitchFamily="34" charset="0"/>
              </a:rPr>
              <a:t>נ</a:t>
            </a:r>
            <a:r>
              <a:rPr lang="he-IL" sz="2600" dirty="0">
                <a:solidFill>
                  <a:srgbClr val="4472C4">
                    <a:lumMod val="50000"/>
                  </a:srgbClr>
                </a:solidFill>
                <a:latin typeface="Calibri" panose="020F0502020204030204" pitchFamily="34" charset="0"/>
                <a:cs typeface="Calibri" panose="020F0502020204030204" pitchFamily="34" charset="0"/>
              </a:rPr>
              <a:t>חוצה, </a:t>
            </a:r>
            <a:r>
              <a:rPr lang="he-IL" sz="2933" b="1" dirty="0">
                <a:solidFill>
                  <a:srgbClr val="4472C4">
                    <a:lumMod val="50000"/>
                  </a:srgbClr>
                </a:solidFill>
                <a:latin typeface="Calibri" panose="020F0502020204030204" pitchFamily="34" charset="0"/>
                <a:cs typeface="Calibri" panose="020F0502020204030204" pitchFamily="34" charset="0"/>
              </a:rPr>
              <a:t>י</a:t>
            </a:r>
            <a:r>
              <a:rPr lang="he-IL" sz="2600" dirty="0">
                <a:solidFill>
                  <a:srgbClr val="4472C4">
                    <a:lumMod val="50000"/>
                  </a:srgbClr>
                </a:solidFill>
                <a:latin typeface="Calibri" panose="020F0502020204030204" pitchFamily="34" charset="0"/>
                <a:cs typeface="Calibri" panose="020F0502020204030204" pitchFamily="34" charset="0"/>
              </a:rPr>
              <a:t>כולה.</a:t>
            </a:r>
          </a:p>
        </p:txBody>
      </p:sp>
      <p:sp>
        <p:nvSpPr>
          <p:cNvPr id="7" name="Rectangle: Rounded Corners 8">
            <a:extLst>
              <a:ext uri="{FF2B5EF4-FFF2-40B4-BE49-F238E27FC236}">
                <a16:creationId xmlns:a16="http://schemas.microsoft.com/office/drawing/2014/main" id="{587F7DC8-1EF9-402D-B72F-1868C91B57DB}"/>
              </a:ext>
            </a:extLst>
          </p:cNvPr>
          <p:cNvSpPr/>
          <p:nvPr/>
        </p:nvSpPr>
        <p:spPr>
          <a:xfrm>
            <a:off x="146906" y="1937803"/>
            <a:ext cx="2984462" cy="3427063"/>
          </a:xfrm>
          <a:custGeom>
            <a:avLst/>
            <a:gdLst>
              <a:gd name="connsiteX0" fmla="*/ 0 w 2984462"/>
              <a:gd name="connsiteY0" fmla="*/ 571188 h 3427063"/>
              <a:gd name="connsiteX1" fmla="*/ 298706 w 2984462"/>
              <a:gd name="connsiteY1" fmla="*/ 0 h 3427063"/>
              <a:gd name="connsiteX2" fmla="*/ 2685755 w 2984462"/>
              <a:gd name="connsiteY2" fmla="*/ 0 h 3427063"/>
              <a:gd name="connsiteX3" fmla="*/ 2984462 w 2984462"/>
              <a:gd name="connsiteY3" fmla="*/ 571188 h 3427063"/>
              <a:gd name="connsiteX4" fmla="*/ 2984462 w 2984462"/>
              <a:gd name="connsiteY4" fmla="*/ 2855874 h 3427063"/>
              <a:gd name="connsiteX5" fmla="*/ 2685755 w 2984462"/>
              <a:gd name="connsiteY5" fmla="*/ 3427063 h 3427063"/>
              <a:gd name="connsiteX6" fmla="*/ 298706 w 2984462"/>
              <a:gd name="connsiteY6" fmla="*/ 3427063 h 3427063"/>
              <a:gd name="connsiteX7" fmla="*/ 0 w 2984462"/>
              <a:gd name="connsiteY7" fmla="*/ 2855874 h 3427063"/>
              <a:gd name="connsiteX8" fmla="*/ 0 w 2984462"/>
              <a:gd name="connsiteY8" fmla="*/ 571188 h 3427063"/>
              <a:gd name="connsiteX0" fmla="*/ 0 w 2984462"/>
              <a:gd name="connsiteY0" fmla="*/ 571188 h 3427063"/>
              <a:gd name="connsiteX1" fmla="*/ 298706 w 2984462"/>
              <a:gd name="connsiteY1" fmla="*/ 0 h 3427063"/>
              <a:gd name="connsiteX2" fmla="*/ 2685755 w 2984462"/>
              <a:gd name="connsiteY2" fmla="*/ 0 h 3427063"/>
              <a:gd name="connsiteX3" fmla="*/ 2984462 w 2984462"/>
              <a:gd name="connsiteY3" fmla="*/ 571188 h 3427063"/>
              <a:gd name="connsiteX4" fmla="*/ 2984462 w 2984462"/>
              <a:gd name="connsiteY4" fmla="*/ 2855874 h 3427063"/>
              <a:gd name="connsiteX5" fmla="*/ 2685755 w 2984462"/>
              <a:gd name="connsiteY5" fmla="*/ 3427063 h 3427063"/>
              <a:gd name="connsiteX6" fmla="*/ 298706 w 2984462"/>
              <a:gd name="connsiteY6" fmla="*/ 3427063 h 3427063"/>
              <a:gd name="connsiteX7" fmla="*/ 0 w 2984462"/>
              <a:gd name="connsiteY7" fmla="*/ 2855874 h 3427063"/>
              <a:gd name="connsiteX8" fmla="*/ 0 w 2984462"/>
              <a:gd name="connsiteY8" fmla="*/ 571188 h 342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4462" h="3427063" fill="none" extrusionOk="0">
                <a:moveTo>
                  <a:pt x="0" y="571188"/>
                </a:moveTo>
                <a:cubicBezTo>
                  <a:pt x="4190" y="232059"/>
                  <a:pt x="102354" y="-62726"/>
                  <a:pt x="298706" y="0"/>
                </a:cubicBezTo>
                <a:cubicBezTo>
                  <a:pt x="814913" y="161874"/>
                  <a:pt x="1447324" y="-272006"/>
                  <a:pt x="2685755" y="0"/>
                </a:cubicBezTo>
                <a:cubicBezTo>
                  <a:pt x="2814444" y="-54820"/>
                  <a:pt x="2996111" y="360290"/>
                  <a:pt x="2984462" y="571188"/>
                </a:cubicBezTo>
                <a:cubicBezTo>
                  <a:pt x="2920593" y="1073951"/>
                  <a:pt x="3029878" y="2145234"/>
                  <a:pt x="2984462" y="2855874"/>
                </a:cubicBezTo>
                <a:cubicBezTo>
                  <a:pt x="2934609" y="3141666"/>
                  <a:pt x="2824935" y="3416059"/>
                  <a:pt x="2685755" y="3427063"/>
                </a:cubicBezTo>
                <a:cubicBezTo>
                  <a:pt x="1559579" y="3348076"/>
                  <a:pt x="663740" y="3354247"/>
                  <a:pt x="298706" y="3427063"/>
                </a:cubicBezTo>
                <a:cubicBezTo>
                  <a:pt x="115045" y="3400664"/>
                  <a:pt x="-45140" y="3120399"/>
                  <a:pt x="0" y="2855874"/>
                </a:cubicBezTo>
                <a:cubicBezTo>
                  <a:pt x="2301" y="1730883"/>
                  <a:pt x="-62010" y="1519161"/>
                  <a:pt x="0" y="571188"/>
                </a:cubicBezTo>
                <a:close/>
              </a:path>
              <a:path w="2984462" h="3427063" stroke="0" extrusionOk="0">
                <a:moveTo>
                  <a:pt x="0" y="571188"/>
                </a:moveTo>
                <a:cubicBezTo>
                  <a:pt x="-5044" y="231773"/>
                  <a:pt x="99419" y="30205"/>
                  <a:pt x="298706" y="0"/>
                </a:cubicBezTo>
                <a:cubicBezTo>
                  <a:pt x="752673" y="-132330"/>
                  <a:pt x="2172839" y="-64730"/>
                  <a:pt x="2685755" y="0"/>
                </a:cubicBezTo>
                <a:cubicBezTo>
                  <a:pt x="2843094" y="-25179"/>
                  <a:pt x="3016180" y="230630"/>
                  <a:pt x="2984462" y="571188"/>
                </a:cubicBezTo>
                <a:cubicBezTo>
                  <a:pt x="2915794" y="1413863"/>
                  <a:pt x="3102118" y="2164893"/>
                  <a:pt x="2984462" y="2855874"/>
                </a:cubicBezTo>
                <a:cubicBezTo>
                  <a:pt x="2966427" y="3205867"/>
                  <a:pt x="2848808" y="3459680"/>
                  <a:pt x="2685755" y="3427063"/>
                </a:cubicBezTo>
                <a:cubicBezTo>
                  <a:pt x="1894541" y="3224524"/>
                  <a:pt x="588088" y="3580654"/>
                  <a:pt x="298706" y="3427063"/>
                </a:cubicBezTo>
                <a:cubicBezTo>
                  <a:pt x="158991" y="3452884"/>
                  <a:pt x="-37580" y="3249292"/>
                  <a:pt x="0" y="2855874"/>
                </a:cubicBezTo>
                <a:cubicBezTo>
                  <a:pt x="49400" y="2399683"/>
                  <a:pt x="138502" y="995260"/>
                  <a:pt x="0" y="571188"/>
                </a:cubicBezTo>
                <a:close/>
              </a:path>
              <a:path w="2984462" h="3427063" fill="none" stroke="0" extrusionOk="0">
                <a:moveTo>
                  <a:pt x="0" y="571188"/>
                </a:moveTo>
                <a:cubicBezTo>
                  <a:pt x="-6882" y="229265"/>
                  <a:pt x="119233" y="-28879"/>
                  <a:pt x="298706" y="0"/>
                </a:cubicBezTo>
                <a:cubicBezTo>
                  <a:pt x="838846" y="248821"/>
                  <a:pt x="1745365" y="-370915"/>
                  <a:pt x="2685755" y="0"/>
                </a:cubicBezTo>
                <a:cubicBezTo>
                  <a:pt x="2850775" y="-8766"/>
                  <a:pt x="3015409" y="320788"/>
                  <a:pt x="2984462" y="571188"/>
                </a:cubicBezTo>
                <a:cubicBezTo>
                  <a:pt x="3063034" y="916235"/>
                  <a:pt x="2959916" y="2133866"/>
                  <a:pt x="2984462" y="2855874"/>
                </a:cubicBezTo>
                <a:cubicBezTo>
                  <a:pt x="2969422" y="3165969"/>
                  <a:pt x="2833151" y="3440786"/>
                  <a:pt x="2685755" y="3427063"/>
                </a:cubicBezTo>
                <a:cubicBezTo>
                  <a:pt x="1547673" y="3411145"/>
                  <a:pt x="750823" y="3370687"/>
                  <a:pt x="298706" y="3427063"/>
                </a:cubicBezTo>
                <a:cubicBezTo>
                  <a:pt x="140945" y="3421680"/>
                  <a:pt x="-43055" y="3149180"/>
                  <a:pt x="0" y="2855874"/>
                </a:cubicBezTo>
                <a:cubicBezTo>
                  <a:pt x="18836" y="1729188"/>
                  <a:pt x="-74668" y="1503244"/>
                  <a:pt x="0" y="571188"/>
                </a:cubicBezTo>
                <a:close/>
              </a:path>
            </a:pathLst>
          </a:custGeom>
          <a:solidFill>
            <a:srgbClr val="FF99CC"/>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algn="ctr" defTabSz="914446"/>
            <a:r>
              <a:rPr lang="he-IL" sz="2600" dirty="0">
                <a:solidFill>
                  <a:srgbClr val="4472C4">
                    <a:lumMod val="50000"/>
                  </a:srgbClr>
                </a:solidFill>
                <a:latin typeface="Calibri" panose="020F0502020204030204" pitchFamily="34" charset="0"/>
                <a:cs typeface="Calibri" panose="020F0502020204030204" pitchFamily="34" charset="0"/>
              </a:rPr>
              <a:t>במקום שבו אנחנו מרגישים אהובים, נחוצים ויכולים, אנחנו חווים שייכות ותחושה שאנחנו יכולים לתרום מעצמנו לקבוצה שבה אנחנו נמצאים – </a:t>
            </a:r>
            <a:r>
              <a:rPr lang="en-US" sz="2600" dirty="0">
                <a:solidFill>
                  <a:srgbClr val="4472C4">
                    <a:lumMod val="50000"/>
                  </a:srgbClr>
                </a:solidFill>
                <a:latin typeface="Calibri" panose="020F0502020204030204" pitchFamily="34" charset="0"/>
                <a:cs typeface="Calibri" panose="020F0502020204030204" pitchFamily="34" charset="0"/>
              </a:rPr>
              <a:t/>
            </a:r>
            <a:br>
              <a:rPr lang="en-US" sz="2600" dirty="0">
                <a:solidFill>
                  <a:srgbClr val="4472C4">
                    <a:lumMod val="50000"/>
                  </a:srgbClr>
                </a:solidFill>
                <a:latin typeface="Calibri" panose="020F0502020204030204" pitchFamily="34" charset="0"/>
                <a:cs typeface="Calibri" panose="020F0502020204030204" pitchFamily="34" charset="0"/>
              </a:rPr>
            </a:br>
            <a:r>
              <a:rPr lang="he-IL" sz="2600" dirty="0">
                <a:solidFill>
                  <a:srgbClr val="4472C4">
                    <a:lumMod val="50000"/>
                  </a:srgbClr>
                </a:solidFill>
                <a:latin typeface="Calibri" panose="020F0502020204030204" pitchFamily="34" charset="0"/>
                <a:cs typeface="Calibri" panose="020F0502020204030204" pitchFamily="34" charset="0"/>
              </a:rPr>
              <a:t>לכיתה, למשפחה ולבית.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6" name="Google Shape;139;p4">
            <a:extLst>
              <a:ext uri="{FF2B5EF4-FFF2-40B4-BE49-F238E27FC236}">
                <a16:creationId xmlns:a16="http://schemas.microsoft.com/office/drawing/2014/main" id="{80612FD5-1117-EE3B-42B6-BEA4F464C860}"/>
              </a:ext>
            </a:extLst>
          </p:cNvPr>
          <p:cNvPicPr preferRelativeResize="0"/>
          <p:nvPr/>
        </p:nvPicPr>
        <p:blipFill rotWithShape="1">
          <a:blip r:embed="rId3">
            <a:alphaModFix/>
          </a:blip>
          <a:srcRect/>
          <a:stretch/>
        </p:blipFill>
        <p:spPr>
          <a:xfrm>
            <a:off x="7112000" y="67949"/>
            <a:ext cx="3959192" cy="3005451"/>
          </a:xfrm>
          <a:prstGeom prst="rect">
            <a:avLst/>
          </a:prstGeom>
          <a:noFill/>
          <a:ln>
            <a:noFill/>
          </a:ln>
        </p:spPr>
      </p:pic>
      <p:sp>
        <p:nvSpPr>
          <p:cNvPr id="7" name="Google Shape;140;p4">
            <a:extLst>
              <a:ext uri="{FF2B5EF4-FFF2-40B4-BE49-F238E27FC236}">
                <a16:creationId xmlns:a16="http://schemas.microsoft.com/office/drawing/2014/main" id="{77ABFA84-40EA-52F6-EC29-0884BF5E08CC}"/>
              </a:ext>
            </a:extLst>
          </p:cNvPr>
          <p:cNvSpPr txBox="1"/>
          <p:nvPr/>
        </p:nvSpPr>
        <p:spPr>
          <a:xfrm>
            <a:off x="7416800" y="685800"/>
            <a:ext cx="3289850" cy="1446318"/>
          </a:xfrm>
          <a:prstGeom prst="rect">
            <a:avLst/>
          </a:prstGeom>
          <a:noFill/>
          <a:ln>
            <a:noFill/>
          </a:ln>
        </p:spPr>
        <p:txBody>
          <a:bodyPr spcFirstLastPara="1" wrap="square" lIns="91425" tIns="45700" rIns="91425" bIns="45700" anchor="t" anchorCtr="0">
            <a:spAutoFit/>
          </a:bodyPr>
          <a:lstStyle/>
          <a:p>
            <a:pPr algn="ctr" defTabSz="914446">
              <a:buClr>
                <a:srgbClr val="000000"/>
              </a:buClr>
              <a:buSzPts val="4000"/>
              <a:defRPr/>
            </a:pPr>
            <a:r>
              <a:rPr lang="x-none" sz="2933" b="1" kern="0" dirty="0">
                <a:solidFill>
                  <a:prstClr val="white"/>
                </a:solidFill>
                <a:latin typeface="Calibri"/>
                <a:ea typeface="Calibri"/>
                <a:cs typeface="Calibri"/>
                <a:sym typeface="Calibri"/>
              </a:rPr>
              <a:t>משהו שאני לוקח/ת על עצמי לעשות</a:t>
            </a:r>
            <a:endParaRPr lang="en-US" sz="2933" b="1" kern="0" dirty="0">
              <a:solidFill>
                <a:prstClr val="white"/>
              </a:solidFill>
              <a:latin typeface="Calibri"/>
              <a:ea typeface="Calibri"/>
              <a:cs typeface="Calibri"/>
              <a:sym typeface="Calibri"/>
            </a:endParaRPr>
          </a:p>
          <a:p>
            <a:pPr algn="ctr" defTabSz="914446">
              <a:buClr>
                <a:srgbClr val="000000"/>
              </a:buClr>
              <a:buSzPts val="4000"/>
              <a:defRPr/>
            </a:pPr>
            <a:r>
              <a:rPr lang="x-none" sz="2933" b="1" kern="0" dirty="0">
                <a:solidFill>
                  <a:prstClr val="white"/>
                </a:solidFill>
                <a:latin typeface="Calibri"/>
                <a:ea typeface="Calibri"/>
                <a:cs typeface="Calibri"/>
                <a:sym typeface="Calibri"/>
              </a:rPr>
              <a:t>בעקבות המפגש...</a:t>
            </a:r>
            <a:endParaRPr sz="2933" b="1" kern="0" dirty="0">
              <a:solidFill>
                <a:prstClr val="white"/>
              </a:solidFill>
              <a:latin typeface="Arial"/>
              <a:cs typeface="Arial"/>
              <a:sym typeface="Arial"/>
            </a:endParaRPr>
          </a:p>
        </p:txBody>
      </p:sp>
      <p:pic>
        <p:nvPicPr>
          <p:cNvPr id="8" name="Google Shape;124;p3">
            <a:extLst>
              <a:ext uri="{FF2B5EF4-FFF2-40B4-BE49-F238E27FC236}">
                <a16:creationId xmlns:a16="http://schemas.microsoft.com/office/drawing/2014/main" id="{C45EF57F-2875-26CE-75A6-6A9B8D151604}"/>
              </a:ext>
            </a:extLst>
          </p:cNvPr>
          <p:cNvPicPr preferRelativeResize="0"/>
          <p:nvPr/>
        </p:nvPicPr>
        <p:blipFill rotWithShape="1">
          <a:blip r:embed="rId4">
            <a:alphaModFix/>
          </a:blip>
          <a:srcRect/>
          <a:stretch/>
        </p:blipFill>
        <p:spPr>
          <a:xfrm>
            <a:off x="3149600" y="3331091"/>
            <a:ext cx="4267200" cy="2739509"/>
          </a:xfrm>
          <a:prstGeom prst="rect">
            <a:avLst/>
          </a:prstGeom>
          <a:noFill/>
          <a:ln>
            <a:noFill/>
          </a:ln>
        </p:spPr>
      </p:pic>
      <p:sp>
        <p:nvSpPr>
          <p:cNvPr id="5" name="Google Shape;132;p3">
            <a:extLst>
              <a:ext uri="{FF2B5EF4-FFF2-40B4-BE49-F238E27FC236}">
                <a16:creationId xmlns:a16="http://schemas.microsoft.com/office/drawing/2014/main" id="{5228B58C-240C-AE3F-0993-808AAF063837}"/>
              </a:ext>
            </a:extLst>
          </p:cNvPr>
          <p:cNvSpPr txBox="1"/>
          <p:nvPr/>
        </p:nvSpPr>
        <p:spPr>
          <a:xfrm>
            <a:off x="3640349" y="3971997"/>
            <a:ext cx="3061425" cy="1446318"/>
          </a:xfrm>
          <a:prstGeom prst="rect">
            <a:avLst/>
          </a:prstGeom>
          <a:noFill/>
          <a:ln>
            <a:noFill/>
          </a:ln>
        </p:spPr>
        <p:txBody>
          <a:bodyPr spcFirstLastPara="1" wrap="square" lIns="91425" tIns="45700" rIns="91425" bIns="45700" anchor="t" anchorCtr="0">
            <a:spAutoFit/>
          </a:bodyPr>
          <a:lstStyle/>
          <a:p>
            <a:pPr algn="ctr" defTabSz="914446">
              <a:buClr>
                <a:srgbClr val="000000"/>
              </a:buClr>
              <a:buSzPts val="2400"/>
              <a:defRPr/>
            </a:pPr>
            <a:r>
              <a:rPr lang="x-none" sz="2933" b="1" kern="0" dirty="0">
                <a:solidFill>
                  <a:srgbClr val="000000"/>
                </a:solidFill>
                <a:latin typeface="Calibri"/>
                <a:ea typeface="Calibri"/>
                <a:cs typeface="Calibri"/>
                <a:sym typeface="Calibri"/>
              </a:rPr>
              <a:t>מה היה</a:t>
            </a:r>
            <a:endParaRPr lang="he-IL" sz="2933" b="1" kern="0" dirty="0">
              <a:solidFill>
                <a:srgbClr val="000000"/>
              </a:solidFill>
              <a:latin typeface="Calibri"/>
              <a:ea typeface="Calibri"/>
              <a:cs typeface="Calibri"/>
              <a:sym typeface="Calibri"/>
            </a:endParaRPr>
          </a:p>
          <a:p>
            <a:pPr algn="ctr" defTabSz="914446">
              <a:buClr>
                <a:srgbClr val="000000"/>
              </a:buClr>
              <a:buSzPts val="2400"/>
              <a:defRPr/>
            </a:pPr>
            <a:r>
              <a:rPr lang="x-none" sz="2933" b="1" kern="0" dirty="0">
                <a:solidFill>
                  <a:srgbClr val="000000"/>
                </a:solidFill>
                <a:latin typeface="Calibri"/>
                <a:ea typeface="Calibri"/>
                <a:cs typeface="Calibri"/>
                <a:sym typeface="Calibri"/>
              </a:rPr>
              <a:t>הכי משמעותי עבורי</a:t>
            </a:r>
            <a:endParaRPr lang="he-IL" sz="2933" b="1" kern="0" dirty="0">
              <a:solidFill>
                <a:srgbClr val="000000"/>
              </a:solidFill>
              <a:latin typeface="Calibri"/>
              <a:ea typeface="Calibri"/>
              <a:cs typeface="Calibri"/>
              <a:sym typeface="Calibri"/>
            </a:endParaRPr>
          </a:p>
          <a:p>
            <a:pPr algn="ctr" defTabSz="914446">
              <a:buClr>
                <a:srgbClr val="000000"/>
              </a:buClr>
              <a:buSzPts val="2400"/>
              <a:defRPr/>
            </a:pPr>
            <a:r>
              <a:rPr lang="he-IL" sz="2933" b="1" kern="0" dirty="0">
                <a:solidFill>
                  <a:srgbClr val="000000"/>
                </a:solidFill>
                <a:latin typeface="Calibri"/>
                <a:ea typeface="Calibri"/>
                <a:cs typeface="Calibri"/>
                <a:sym typeface="Calibri"/>
              </a:rPr>
              <a:t>במפגש</a:t>
            </a:r>
            <a:r>
              <a:rPr lang="x-none" sz="2933" b="1" kern="0" dirty="0">
                <a:solidFill>
                  <a:srgbClr val="000000"/>
                </a:solidFill>
                <a:latin typeface="Calibri"/>
                <a:ea typeface="Calibri"/>
                <a:cs typeface="Calibri"/>
                <a:sym typeface="Calibri"/>
              </a:rPr>
              <a:t>?</a:t>
            </a:r>
            <a:endParaRPr sz="1867" b="1" kern="0" dirty="0">
              <a:solidFill>
                <a:srgbClr val="000000"/>
              </a:solidFill>
              <a:latin typeface="Arial"/>
              <a:cs typeface="Arial"/>
              <a:sym typeface="Arial"/>
            </a:endParaRPr>
          </a:p>
        </p:txBody>
      </p:sp>
      <p:pic>
        <p:nvPicPr>
          <p:cNvPr id="10" name="Google Shape;122;p3">
            <a:extLst>
              <a:ext uri="{FF2B5EF4-FFF2-40B4-BE49-F238E27FC236}">
                <a16:creationId xmlns:a16="http://schemas.microsoft.com/office/drawing/2014/main" id="{57460F23-66BE-AA37-3712-FB9092B4E2B1}"/>
              </a:ext>
            </a:extLst>
          </p:cNvPr>
          <p:cNvPicPr preferRelativeResize="0"/>
          <p:nvPr/>
        </p:nvPicPr>
        <p:blipFill rotWithShape="1">
          <a:blip r:embed="rId5">
            <a:alphaModFix/>
            <a:duotone>
              <a:schemeClr val="accent1">
                <a:shade val="45000"/>
                <a:satMod val="135000"/>
              </a:schemeClr>
              <a:prstClr val="white"/>
            </a:duotone>
          </a:blip>
          <a:srcRect/>
          <a:stretch/>
        </p:blipFill>
        <p:spPr>
          <a:xfrm>
            <a:off x="558800" y="584200"/>
            <a:ext cx="5130800" cy="3005451"/>
          </a:xfrm>
          <a:prstGeom prst="rect">
            <a:avLst/>
          </a:prstGeom>
          <a:noFill/>
          <a:ln>
            <a:noFill/>
          </a:ln>
        </p:spPr>
      </p:pic>
      <p:pic>
        <p:nvPicPr>
          <p:cNvPr id="13" name="גרפיקה 4">
            <a:extLst>
              <a:ext uri="{FF2B5EF4-FFF2-40B4-BE49-F238E27FC236}">
                <a16:creationId xmlns:a16="http://schemas.microsoft.com/office/drawing/2014/main" id="{07A4B29A-E448-BACA-6E72-889A89A2996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55060" y="3453219"/>
            <a:ext cx="2987202" cy="2558330"/>
          </a:xfrm>
          <a:prstGeom prst="rect">
            <a:avLst/>
          </a:prstGeom>
        </p:spPr>
      </p:pic>
      <p:sp>
        <p:nvSpPr>
          <p:cNvPr id="12" name="Google Shape;130;p3">
            <a:extLst>
              <a:ext uri="{FF2B5EF4-FFF2-40B4-BE49-F238E27FC236}">
                <a16:creationId xmlns:a16="http://schemas.microsoft.com/office/drawing/2014/main" id="{D2927296-4894-4EBC-B7BA-F8889DDEC9BA}"/>
              </a:ext>
            </a:extLst>
          </p:cNvPr>
          <p:cNvSpPr txBox="1"/>
          <p:nvPr/>
        </p:nvSpPr>
        <p:spPr>
          <a:xfrm>
            <a:off x="7613705" y="4203294"/>
            <a:ext cx="4311625" cy="994976"/>
          </a:xfrm>
          <a:prstGeom prst="rect">
            <a:avLst/>
          </a:prstGeom>
          <a:noFill/>
          <a:ln>
            <a:noFill/>
          </a:ln>
        </p:spPr>
        <p:txBody>
          <a:bodyPr spcFirstLastPara="1" wrap="square" lIns="91425" tIns="45700" rIns="91425" bIns="45700" anchor="t" anchorCtr="0">
            <a:spAutoFit/>
          </a:bodyPr>
          <a:lstStyle/>
          <a:p>
            <a:pPr algn="ctr" defTabSz="914446">
              <a:buClr>
                <a:srgbClr val="000000"/>
              </a:buClr>
              <a:buSzPts val="2400"/>
              <a:defRPr/>
            </a:pPr>
            <a:r>
              <a:rPr lang="he-IL" sz="2933" b="1" kern="0" dirty="0">
                <a:solidFill>
                  <a:srgbClr val="403152"/>
                </a:solidFill>
                <a:latin typeface="Calibri"/>
                <a:ea typeface="Calibri"/>
                <a:cs typeface="Calibri"/>
                <a:sym typeface="Calibri"/>
              </a:rPr>
              <a:t>משהו שלמדתי </a:t>
            </a:r>
            <a:r>
              <a:rPr lang="en-US" sz="2933" b="1" kern="0" dirty="0">
                <a:solidFill>
                  <a:srgbClr val="403152"/>
                </a:solidFill>
                <a:latin typeface="Calibri"/>
                <a:ea typeface="Calibri"/>
                <a:cs typeface="Calibri"/>
                <a:sym typeface="Calibri"/>
              </a:rPr>
              <a:t/>
            </a:r>
            <a:br>
              <a:rPr lang="en-US" sz="2933" b="1" kern="0" dirty="0">
                <a:solidFill>
                  <a:srgbClr val="403152"/>
                </a:solidFill>
                <a:latin typeface="Calibri"/>
                <a:ea typeface="Calibri"/>
                <a:cs typeface="Calibri"/>
                <a:sym typeface="Calibri"/>
              </a:rPr>
            </a:br>
            <a:r>
              <a:rPr lang="he-IL" sz="2933" b="1" kern="0" dirty="0">
                <a:solidFill>
                  <a:srgbClr val="403152"/>
                </a:solidFill>
                <a:latin typeface="Calibri"/>
                <a:ea typeface="Calibri"/>
                <a:cs typeface="Calibri"/>
                <a:sym typeface="Calibri"/>
              </a:rPr>
              <a:t>על עצמי היום</a:t>
            </a:r>
          </a:p>
        </p:txBody>
      </p:sp>
      <p:sp>
        <p:nvSpPr>
          <p:cNvPr id="14" name="תיבת טקסט 16">
            <a:extLst>
              <a:ext uri="{FF2B5EF4-FFF2-40B4-BE49-F238E27FC236}">
                <a16:creationId xmlns:a16="http://schemas.microsoft.com/office/drawing/2014/main" id="{C91CD812-B4D1-270E-4989-3B28C385D370}"/>
              </a:ext>
            </a:extLst>
          </p:cNvPr>
          <p:cNvSpPr txBox="1"/>
          <p:nvPr/>
        </p:nvSpPr>
        <p:spPr>
          <a:xfrm>
            <a:off x="1727201" y="1097704"/>
            <a:ext cx="2460115" cy="1897699"/>
          </a:xfrm>
          <a:prstGeom prst="rect">
            <a:avLst/>
          </a:prstGeom>
          <a:noFill/>
        </p:spPr>
        <p:txBody>
          <a:bodyPr wrap="square">
            <a:spAutoFit/>
          </a:bodyPr>
          <a:lstStyle/>
          <a:p>
            <a:pPr algn="ctr" defTabSz="609630"/>
            <a:r>
              <a:rPr lang="he-IL" sz="2933" b="1" dirty="0">
                <a:solidFill>
                  <a:srgbClr val="8064A2">
                    <a:lumMod val="50000"/>
                  </a:srgbClr>
                </a:solidFill>
                <a:latin typeface="Calibri" panose="020F0502020204030204" pitchFamily="34" charset="0"/>
                <a:cs typeface="Calibri" panose="020F0502020204030204" pitchFamily="34" charset="0"/>
              </a:rPr>
              <a:t>באיזו תחושה/הרגשה</a:t>
            </a:r>
          </a:p>
          <a:p>
            <a:pPr algn="ctr" defTabSz="609630"/>
            <a:r>
              <a:rPr lang="he-IL" sz="2933" b="1" dirty="0">
                <a:solidFill>
                  <a:srgbClr val="8064A2">
                    <a:lumMod val="50000"/>
                  </a:srgbClr>
                </a:solidFill>
                <a:latin typeface="Calibri" panose="020F0502020204030204" pitchFamily="34" charset="0"/>
                <a:cs typeface="Calibri" panose="020F0502020204030204" pitchFamily="34" charset="0"/>
              </a:rPr>
              <a:t>אני יוצא/ת</a:t>
            </a:r>
          </a:p>
          <a:p>
            <a:pPr algn="ctr" defTabSz="609630"/>
            <a:r>
              <a:rPr lang="he-IL" sz="2933" b="1" dirty="0">
                <a:solidFill>
                  <a:srgbClr val="8064A2">
                    <a:lumMod val="50000"/>
                  </a:srgbClr>
                </a:solidFill>
                <a:latin typeface="Calibri" panose="020F0502020204030204" pitchFamily="34" charset="0"/>
                <a:cs typeface="Calibri" panose="020F0502020204030204" pitchFamily="34" charset="0"/>
              </a:rPr>
              <a:t>מהמפגש?</a:t>
            </a:r>
          </a:p>
        </p:txBody>
      </p:sp>
    </p:spTree>
    <p:extLst>
      <p:ext uri="{BB962C8B-B14F-4D97-AF65-F5344CB8AC3E}">
        <p14:creationId xmlns:p14="http://schemas.microsoft.com/office/powerpoint/2010/main" val="83504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2"/>
          <p:cNvSpPr txBox="1">
            <a:spLocks noGrp="1"/>
          </p:cNvSpPr>
          <p:nvPr>
            <p:ph type="title"/>
          </p:nvPr>
        </p:nvSpPr>
        <p:spPr>
          <a:xfrm>
            <a:off x="503053" y="2103438"/>
            <a:ext cx="2828636" cy="1325563"/>
          </a:xfrm>
          <a:prstGeom prst="rect">
            <a:avLst/>
          </a:prstGeom>
          <a:noFill/>
          <a:ln>
            <a:noFill/>
          </a:ln>
        </p:spPr>
        <p:txBody>
          <a:bodyPr spcFirstLastPara="1" vert="horz" wrap="square" lIns="91425" tIns="45700" rIns="91425" bIns="45700" rtlCol="0" anchor="ctr" anchorCtr="0">
            <a:normAutofit/>
          </a:bodyPr>
          <a:lstStyle/>
          <a:p>
            <a:r>
              <a:rPr lang="x-none" sz="5867" dirty="0"/>
              <a:t>להדפסה</a:t>
            </a:r>
            <a:endParaRPr sz="5867" dirty="0"/>
          </a:p>
        </p:txBody>
      </p:sp>
    </p:spTree>
    <p:extLst>
      <p:ext uri="{BB962C8B-B14F-4D97-AF65-F5344CB8AC3E}">
        <p14:creationId xmlns:p14="http://schemas.microsoft.com/office/powerpoint/2010/main" val="157247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te, Amarillo, Pasar, Admitir">
            <a:extLst>
              <a:ext uri="{FF2B5EF4-FFF2-40B4-BE49-F238E27FC236}">
                <a16:creationId xmlns:a16="http://schemas.microsoft.com/office/drawing/2014/main" id="{80A66BEB-0C40-D2CB-4615-E45AE07FC69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86683" y="156523"/>
            <a:ext cx="4005317" cy="2111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illete, Amarillo, Pasar, Admitir">
            <a:extLst>
              <a:ext uri="{FF2B5EF4-FFF2-40B4-BE49-F238E27FC236}">
                <a16:creationId xmlns:a16="http://schemas.microsoft.com/office/drawing/2014/main" id="{2C7B24BF-10E7-719D-CF5F-98BEF49295C0}"/>
              </a:ext>
            </a:extLst>
          </p:cNvPr>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94841" y="176937"/>
            <a:ext cx="4045299" cy="2132406"/>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9A2B5BBB-38CE-B733-48A6-D4E89F721DFD}"/>
              </a:ext>
            </a:extLst>
          </p:cNvPr>
          <p:cNvPicPr>
            <a:picLocks noChangeAspect="1"/>
          </p:cNvPicPr>
          <p:nvPr/>
        </p:nvPicPr>
        <p:blipFill>
          <a:blip r:embed="rId6">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90855" y="178994"/>
            <a:ext cx="4047957" cy="2132406"/>
          </a:xfrm>
          <a:prstGeom prst="rect">
            <a:avLst/>
          </a:prstGeom>
        </p:spPr>
      </p:pic>
      <p:pic>
        <p:nvPicPr>
          <p:cNvPr id="11" name="Picture 2" descr="Billete, Amarillo, Pasar, Admitir">
            <a:extLst>
              <a:ext uri="{FF2B5EF4-FFF2-40B4-BE49-F238E27FC236}">
                <a16:creationId xmlns:a16="http://schemas.microsoft.com/office/drawing/2014/main" id="{5B500AA9-6B96-D155-2C0D-1D48420EB73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82360" y="2413000"/>
            <a:ext cx="4005317" cy="21113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lete, Amarillo, Pasar, Admitir">
            <a:extLst>
              <a:ext uri="{FF2B5EF4-FFF2-40B4-BE49-F238E27FC236}">
                <a16:creationId xmlns:a16="http://schemas.microsoft.com/office/drawing/2014/main" id="{4CC8990C-E09F-2F8E-8472-BA8C983F421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82360" y="4746670"/>
            <a:ext cx="4005317" cy="21113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illete, Amarillo, Pasar, Admitir">
            <a:extLst>
              <a:ext uri="{FF2B5EF4-FFF2-40B4-BE49-F238E27FC236}">
                <a16:creationId xmlns:a16="http://schemas.microsoft.com/office/drawing/2014/main" id="{93A8DDC9-5F19-2628-BBD0-2AA231042C3B}"/>
              </a:ext>
            </a:extLst>
          </p:cNvPr>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33501" y="4699000"/>
            <a:ext cx="4045299" cy="21324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lete, Amarillo, Pasar, Admitir">
            <a:extLst>
              <a:ext uri="{FF2B5EF4-FFF2-40B4-BE49-F238E27FC236}">
                <a16:creationId xmlns:a16="http://schemas.microsoft.com/office/drawing/2014/main" id="{06BB7DE1-11A7-81AC-FE28-9AE02D87E43C}"/>
              </a:ext>
            </a:extLst>
          </p:cNvPr>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84301" y="2426398"/>
            <a:ext cx="4045299" cy="2132406"/>
          </a:xfrm>
          <a:prstGeom prst="rect">
            <a:avLst/>
          </a:prstGeom>
          <a:noFill/>
          <a:extLst>
            <a:ext uri="{909E8E84-426E-40DD-AFC4-6F175D3DCCD1}">
              <a14:hiddenFill xmlns:a14="http://schemas.microsoft.com/office/drawing/2010/main">
                <a:solidFill>
                  <a:srgbClr val="FFFFFF"/>
                </a:solidFill>
              </a14:hiddenFill>
            </a:ext>
          </a:extLst>
        </p:spPr>
      </p:pic>
      <p:pic>
        <p:nvPicPr>
          <p:cNvPr id="23" name="תמונה 22">
            <a:extLst>
              <a:ext uri="{FF2B5EF4-FFF2-40B4-BE49-F238E27FC236}">
                <a16:creationId xmlns:a16="http://schemas.microsoft.com/office/drawing/2014/main" id="{FFCC75E4-9F35-3475-3545-8ECBF96F20B7}"/>
              </a:ext>
            </a:extLst>
          </p:cNvPr>
          <p:cNvPicPr>
            <a:picLocks noChangeAspect="1"/>
          </p:cNvPicPr>
          <p:nvPr/>
        </p:nvPicPr>
        <p:blipFill>
          <a:blip r:embed="rId6">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50800" y="2363394"/>
            <a:ext cx="4047957" cy="2132406"/>
          </a:xfrm>
          <a:prstGeom prst="rect">
            <a:avLst/>
          </a:prstGeom>
        </p:spPr>
      </p:pic>
      <p:pic>
        <p:nvPicPr>
          <p:cNvPr id="25" name="תמונה 24">
            <a:extLst>
              <a:ext uri="{FF2B5EF4-FFF2-40B4-BE49-F238E27FC236}">
                <a16:creationId xmlns:a16="http://schemas.microsoft.com/office/drawing/2014/main" id="{70B84BCF-DFE6-E575-EAF0-D626E929D852}"/>
              </a:ext>
            </a:extLst>
          </p:cNvPr>
          <p:cNvPicPr>
            <a:picLocks noChangeAspect="1"/>
          </p:cNvPicPr>
          <p:nvPr/>
        </p:nvPicPr>
        <p:blipFill>
          <a:blip r:embed="rId6">
            <a:duotone>
              <a:prstClr val="black"/>
              <a:schemeClr val="accent5">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6406" y="4648200"/>
            <a:ext cx="4047957" cy="2132406"/>
          </a:xfrm>
          <a:prstGeom prst="rect">
            <a:avLst/>
          </a:prstGeom>
        </p:spPr>
      </p:pic>
      <p:pic>
        <p:nvPicPr>
          <p:cNvPr id="8" name="תמונה 7">
            <a:extLst>
              <a:ext uri="{FF2B5EF4-FFF2-40B4-BE49-F238E27FC236}">
                <a16:creationId xmlns:a16="http://schemas.microsoft.com/office/drawing/2014/main" id="{1850E8CD-ABCB-FC91-EA2D-AE4EA5F490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8856" y="311297"/>
            <a:ext cx="2857239" cy="715326"/>
          </a:xfrm>
          <a:prstGeom prst="rect">
            <a:avLst/>
          </a:prstGeom>
        </p:spPr>
      </p:pic>
      <p:pic>
        <p:nvPicPr>
          <p:cNvPr id="10" name="תמונה 9">
            <a:extLst>
              <a:ext uri="{FF2B5EF4-FFF2-40B4-BE49-F238E27FC236}">
                <a16:creationId xmlns:a16="http://schemas.microsoft.com/office/drawing/2014/main" id="{6AA47C23-1F68-FEA5-B8B7-BE139E2500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4631" y="2588979"/>
            <a:ext cx="2857239" cy="715326"/>
          </a:xfrm>
          <a:prstGeom prst="rect">
            <a:avLst/>
          </a:prstGeom>
        </p:spPr>
      </p:pic>
      <p:pic>
        <p:nvPicPr>
          <p:cNvPr id="14" name="תמונה 13">
            <a:extLst>
              <a:ext uri="{FF2B5EF4-FFF2-40B4-BE49-F238E27FC236}">
                <a16:creationId xmlns:a16="http://schemas.microsoft.com/office/drawing/2014/main" id="{AF7BA546-0458-693E-DC1C-B1A586758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48855" y="4900843"/>
            <a:ext cx="2857239" cy="715326"/>
          </a:xfrm>
          <a:prstGeom prst="rect">
            <a:avLst/>
          </a:prstGeom>
        </p:spPr>
      </p:pic>
      <p:pic>
        <p:nvPicPr>
          <p:cNvPr id="18" name="תמונה 17">
            <a:extLst>
              <a:ext uri="{FF2B5EF4-FFF2-40B4-BE49-F238E27FC236}">
                <a16:creationId xmlns:a16="http://schemas.microsoft.com/office/drawing/2014/main" id="{CA863A6F-3EDD-DE9B-6ABD-5B52ABE7EF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3497" y="443258"/>
            <a:ext cx="2901947" cy="715326"/>
          </a:xfrm>
          <a:prstGeom prst="rect">
            <a:avLst/>
          </a:prstGeom>
        </p:spPr>
      </p:pic>
      <p:pic>
        <p:nvPicPr>
          <p:cNvPr id="28" name="תמונה 27">
            <a:extLst>
              <a:ext uri="{FF2B5EF4-FFF2-40B4-BE49-F238E27FC236}">
                <a16:creationId xmlns:a16="http://schemas.microsoft.com/office/drawing/2014/main" id="{A09D1995-152C-40AC-5430-A00134DF37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2645" y="2651194"/>
            <a:ext cx="2901947" cy="715326"/>
          </a:xfrm>
          <a:prstGeom prst="rect">
            <a:avLst/>
          </a:prstGeom>
        </p:spPr>
      </p:pic>
      <p:pic>
        <p:nvPicPr>
          <p:cNvPr id="30" name="תמונה 29">
            <a:extLst>
              <a:ext uri="{FF2B5EF4-FFF2-40B4-BE49-F238E27FC236}">
                <a16:creationId xmlns:a16="http://schemas.microsoft.com/office/drawing/2014/main" id="{1522D606-CA3D-1C42-85AF-31C05105F4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5027" y="4900842"/>
            <a:ext cx="2901947" cy="715326"/>
          </a:xfrm>
          <a:prstGeom prst="rect">
            <a:avLst/>
          </a:prstGeom>
        </p:spPr>
      </p:pic>
      <p:pic>
        <p:nvPicPr>
          <p:cNvPr id="1024" name="תמונה 1023">
            <a:extLst>
              <a:ext uri="{FF2B5EF4-FFF2-40B4-BE49-F238E27FC236}">
                <a16:creationId xmlns:a16="http://schemas.microsoft.com/office/drawing/2014/main" id="{584A7876-4CBC-8F7C-8E7C-44D7040B6A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445" y="329586"/>
            <a:ext cx="3186452" cy="678747"/>
          </a:xfrm>
          <a:prstGeom prst="rect">
            <a:avLst/>
          </a:prstGeom>
        </p:spPr>
      </p:pic>
      <p:pic>
        <p:nvPicPr>
          <p:cNvPr id="1027" name="תמונה 1026">
            <a:extLst>
              <a:ext uri="{FF2B5EF4-FFF2-40B4-BE49-F238E27FC236}">
                <a16:creationId xmlns:a16="http://schemas.microsoft.com/office/drawing/2014/main" id="{D446D5AB-1E28-6BD2-107B-907D0CA80A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062" y="2534248"/>
            <a:ext cx="3186452" cy="678747"/>
          </a:xfrm>
          <a:prstGeom prst="rect">
            <a:avLst/>
          </a:prstGeom>
        </p:spPr>
      </p:pic>
      <p:pic>
        <p:nvPicPr>
          <p:cNvPr id="1029" name="תמונה 1028">
            <a:extLst>
              <a:ext uri="{FF2B5EF4-FFF2-40B4-BE49-F238E27FC236}">
                <a16:creationId xmlns:a16="http://schemas.microsoft.com/office/drawing/2014/main" id="{2E3DD015-028B-EF3E-6FA8-1B6C03E4B96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445" y="4869483"/>
            <a:ext cx="3186452" cy="678747"/>
          </a:xfrm>
          <a:prstGeom prst="rect">
            <a:avLst/>
          </a:prstGeom>
        </p:spPr>
      </p:pic>
    </p:spTree>
    <p:extLst>
      <p:ext uri="{BB962C8B-B14F-4D97-AF65-F5344CB8AC3E}">
        <p14:creationId xmlns:p14="http://schemas.microsoft.com/office/powerpoint/2010/main" val="2159759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llete, Amarillo, Pasar, Admitir">
            <a:extLst>
              <a:ext uri="{FF2B5EF4-FFF2-40B4-BE49-F238E27FC236}">
                <a16:creationId xmlns:a16="http://schemas.microsoft.com/office/drawing/2014/main" id="{F21EB1BF-1BFB-DB06-A086-E1D640D07F59}"/>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73170" y="112403"/>
            <a:ext cx="3916485" cy="2157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llete, Amarillo, Pasar, Admitir">
            <a:extLst>
              <a:ext uri="{FF2B5EF4-FFF2-40B4-BE49-F238E27FC236}">
                <a16:creationId xmlns:a16="http://schemas.microsoft.com/office/drawing/2014/main" id="{4CD14C29-2EF9-2DDA-B575-C922EC884AE4}"/>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50592" y="2350004"/>
            <a:ext cx="3916485" cy="2157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illete, Amarillo, Pasar, Admitir">
            <a:extLst>
              <a:ext uri="{FF2B5EF4-FFF2-40B4-BE49-F238E27FC236}">
                <a16:creationId xmlns:a16="http://schemas.microsoft.com/office/drawing/2014/main" id="{482720AF-B46D-1E65-F78C-5752F774BB19}"/>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73170" y="4689135"/>
            <a:ext cx="3916485" cy="21579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illete, Amarillo, Pasar, Admitir">
            <a:extLst>
              <a:ext uri="{FF2B5EF4-FFF2-40B4-BE49-F238E27FC236}">
                <a16:creationId xmlns:a16="http://schemas.microsoft.com/office/drawing/2014/main" id="{F6DC7272-E4A2-F70D-9F2C-A9D3F7C36363}"/>
              </a:ext>
            </a:extLst>
          </p:cNvPr>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087686" y="112403"/>
            <a:ext cx="3915329" cy="215799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illete, Amarillo, Pasar, Admitir">
            <a:extLst>
              <a:ext uri="{FF2B5EF4-FFF2-40B4-BE49-F238E27FC236}">
                <a16:creationId xmlns:a16="http://schemas.microsoft.com/office/drawing/2014/main" id="{37F5750A-C36D-742E-48B1-B97BF2AB9BB4}"/>
              </a:ext>
            </a:extLst>
          </p:cNvPr>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41410" y="2400769"/>
            <a:ext cx="3915329" cy="21579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Billete, Amarillo, Pasar, Admitir">
            <a:extLst>
              <a:ext uri="{FF2B5EF4-FFF2-40B4-BE49-F238E27FC236}">
                <a16:creationId xmlns:a16="http://schemas.microsoft.com/office/drawing/2014/main" id="{FB10F70A-4E4D-BBDC-28AF-944F9AF7ABE7}"/>
              </a:ext>
            </a:extLst>
          </p:cNvPr>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57840" y="4689135"/>
            <a:ext cx="3915329" cy="2157993"/>
          </a:xfrm>
          <a:prstGeom prst="rect">
            <a:avLst/>
          </a:prstGeom>
          <a:noFill/>
          <a:extLst>
            <a:ext uri="{909E8E84-426E-40DD-AFC4-6F175D3DCCD1}">
              <a14:hiddenFill xmlns:a14="http://schemas.microsoft.com/office/drawing/2010/main">
                <a:solidFill>
                  <a:srgbClr val="FFFFFF"/>
                </a:solidFill>
              </a14:hiddenFill>
            </a:ext>
          </a:extLst>
        </p:spPr>
      </p:pic>
      <p:pic>
        <p:nvPicPr>
          <p:cNvPr id="1025" name="תמונה 1024">
            <a:extLst>
              <a:ext uri="{FF2B5EF4-FFF2-40B4-BE49-F238E27FC236}">
                <a16:creationId xmlns:a16="http://schemas.microsoft.com/office/drawing/2014/main" id="{F3FFEBE9-25C2-E1BC-755C-3A9790F0C7D4}"/>
              </a:ext>
            </a:extLst>
          </p:cNvPr>
          <p:cNvPicPr>
            <a:picLocks noChangeAspect="1"/>
          </p:cNvPicPr>
          <p:nvPr/>
        </p:nvPicPr>
        <p:blipFill>
          <a:blip r:embed="rId6">
            <a:duotone>
              <a:prstClr val="black"/>
              <a:srgbClr val="FF0066">
                <a:tint val="45000"/>
                <a:satMod val="400000"/>
              </a:srgb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62819" y="112403"/>
            <a:ext cx="3824867" cy="2186836"/>
          </a:xfrm>
          <a:prstGeom prst="rect">
            <a:avLst/>
          </a:prstGeom>
        </p:spPr>
      </p:pic>
      <p:pic>
        <p:nvPicPr>
          <p:cNvPr id="1028" name="תמונה 1027">
            <a:extLst>
              <a:ext uri="{FF2B5EF4-FFF2-40B4-BE49-F238E27FC236}">
                <a16:creationId xmlns:a16="http://schemas.microsoft.com/office/drawing/2014/main" id="{0121765C-E99C-F9DA-F38A-70DD8A51212F}"/>
              </a:ext>
            </a:extLst>
          </p:cNvPr>
          <p:cNvPicPr>
            <a:picLocks noChangeAspect="1"/>
          </p:cNvPicPr>
          <p:nvPr/>
        </p:nvPicPr>
        <p:blipFill>
          <a:blip r:embed="rId6">
            <a:duotone>
              <a:prstClr val="black"/>
              <a:srgbClr val="FF0066">
                <a:tint val="45000"/>
                <a:satMod val="400000"/>
              </a:srgb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0409" y="2400769"/>
            <a:ext cx="3824867" cy="2157992"/>
          </a:xfrm>
          <a:prstGeom prst="rect">
            <a:avLst/>
          </a:prstGeom>
        </p:spPr>
      </p:pic>
      <p:pic>
        <p:nvPicPr>
          <p:cNvPr id="1029" name="תמונה 1028">
            <a:extLst>
              <a:ext uri="{FF2B5EF4-FFF2-40B4-BE49-F238E27FC236}">
                <a16:creationId xmlns:a16="http://schemas.microsoft.com/office/drawing/2014/main" id="{F2C3EF7D-82F6-A899-BEEC-670A9E55F99A}"/>
              </a:ext>
            </a:extLst>
          </p:cNvPr>
          <p:cNvPicPr>
            <a:picLocks noChangeAspect="1"/>
          </p:cNvPicPr>
          <p:nvPr/>
        </p:nvPicPr>
        <p:blipFill>
          <a:blip r:embed="rId6">
            <a:duotone>
              <a:prstClr val="black"/>
              <a:srgbClr val="FF0066">
                <a:tint val="45000"/>
                <a:satMod val="400000"/>
              </a:srgb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19583" y="4689135"/>
            <a:ext cx="3824867" cy="2157992"/>
          </a:xfrm>
          <a:prstGeom prst="rect">
            <a:avLst/>
          </a:prstGeom>
        </p:spPr>
      </p:pic>
      <p:pic>
        <p:nvPicPr>
          <p:cNvPr id="3" name="תמונה 2">
            <a:extLst>
              <a:ext uri="{FF2B5EF4-FFF2-40B4-BE49-F238E27FC236}">
                <a16:creationId xmlns:a16="http://schemas.microsoft.com/office/drawing/2014/main" id="{77376FE2-086A-A973-E67E-5DFB799BA2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6914" y="211013"/>
            <a:ext cx="3275868" cy="784420"/>
          </a:xfrm>
          <a:prstGeom prst="rect">
            <a:avLst/>
          </a:prstGeom>
        </p:spPr>
      </p:pic>
      <p:pic>
        <p:nvPicPr>
          <p:cNvPr id="6" name="תמונה 5">
            <a:extLst>
              <a:ext uri="{FF2B5EF4-FFF2-40B4-BE49-F238E27FC236}">
                <a16:creationId xmlns:a16="http://schemas.microsoft.com/office/drawing/2014/main" id="{F964D409-380D-F592-66E9-B53E637B1D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8850" y="2443356"/>
            <a:ext cx="3275868" cy="784420"/>
          </a:xfrm>
          <a:prstGeom prst="rect">
            <a:avLst/>
          </a:prstGeom>
        </p:spPr>
      </p:pic>
      <p:pic>
        <p:nvPicPr>
          <p:cNvPr id="9" name="תמונה 8">
            <a:extLst>
              <a:ext uri="{FF2B5EF4-FFF2-40B4-BE49-F238E27FC236}">
                <a16:creationId xmlns:a16="http://schemas.microsoft.com/office/drawing/2014/main" id="{BB5D419A-B08C-8C87-F872-930170503E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7446" y="4823848"/>
            <a:ext cx="3275868" cy="784420"/>
          </a:xfrm>
          <a:prstGeom prst="rect">
            <a:avLst/>
          </a:prstGeom>
        </p:spPr>
      </p:pic>
      <p:pic>
        <p:nvPicPr>
          <p:cNvPr id="12" name="תמונה 11">
            <a:extLst>
              <a:ext uri="{FF2B5EF4-FFF2-40B4-BE49-F238E27FC236}">
                <a16:creationId xmlns:a16="http://schemas.microsoft.com/office/drawing/2014/main" id="{1E20DE13-5DB2-B6BF-0002-1FD015901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0368" y="211013"/>
            <a:ext cx="3064521" cy="784420"/>
          </a:xfrm>
          <a:prstGeom prst="rect">
            <a:avLst/>
          </a:prstGeom>
        </p:spPr>
      </p:pic>
      <p:pic>
        <p:nvPicPr>
          <p:cNvPr id="15" name="תמונה 14">
            <a:extLst>
              <a:ext uri="{FF2B5EF4-FFF2-40B4-BE49-F238E27FC236}">
                <a16:creationId xmlns:a16="http://schemas.microsoft.com/office/drawing/2014/main" id="{D16A0663-5F7D-C85A-E4AE-76DE43E657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4153" y="2564961"/>
            <a:ext cx="3064521" cy="784420"/>
          </a:xfrm>
          <a:prstGeom prst="rect">
            <a:avLst/>
          </a:prstGeom>
        </p:spPr>
      </p:pic>
      <p:pic>
        <p:nvPicPr>
          <p:cNvPr id="19" name="תמונה 18">
            <a:extLst>
              <a:ext uri="{FF2B5EF4-FFF2-40B4-BE49-F238E27FC236}">
                <a16:creationId xmlns:a16="http://schemas.microsoft.com/office/drawing/2014/main" id="{782E91E2-BD1A-83AA-05C3-60B028DDCA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9660" y="4830053"/>
            <a:ext cx="3064521" cy="784420"/>
          </a:xfrm>
          <a:prstGeom prst="rect">
            <a:avLst/>
          </a:prstGeom>
        </p:spPr>
      </p:pic>
      <p:pic>
        <p:nvPicPr>
          <p:cNvPr id="21" name="תמונה 20">
            <a:extLst>
              <a:ext uri="{FF2B5EF4-FFF2-40B4-BE49-F238E27FC236}">
                <a16:creationId xmlns:a16="http://schemas.microsoft.com/office/drawing/2014/main" id="{54ABD670-6868-A12F-EF4B-D905865E23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107" y="197811"/>
            <a:ext cx="2211007" cy="784420"/>
          </a:xfrm>
          <a:prstGeom prst="rect">
            <a:avLst/>
          </a:prstGeom>
        </p:spPr>
      </p:pic>
      <p:pic>
        <p:nvPicPr>
          <p:cNvPr id="23" name="תמונה 22">
            <a:extLst>
              <a:ext uri="{FF2B5EF4-FFF2-40B4-BE49-F238E27FC236}">
                <a16:creationId xmlns:a16="http://schemas.microsoft.com/office/drawing/2014/main" id="{3E1A4353-8218-866C-FB28-2AAC472AD6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063" y="2587707"/>
            <a:ext cx="2211007" cy="784420"/>
          </a:xfrm>
          <a:prstGeom prst="rect">
            <a:avLst/>
          </a:prstGeom>
        </p:spPr>
      </p:pic>
      <p:pic>
        <p:nvPicPr>
          <p:cNvPr id="25" name="תמונה 24">
            <a:extLst>
              <a:ext uri="{FF2B5EF4-FFF2-40B4-BE49-F238E27FC236}">
                <a16:creationId xmlns:a16="http://schemas.microsoft.com/office/drawing/2014/main" id="{1DB4F1F9-3FDB-1B31-34B1-C02304FA11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805" y="4830053"/>
            <a:ext cx="2211007" cy="784420"/>
          </a:xfrm>
          <a:prstGeom prst="rect">
            <a:avLst/>
          </a:prstGeom>
        </p:spPr>
      </p:pic>
    </p:spTree>
    <p:extLst>
      <p:ext uri="{BB962C8B-B14F-4D97-AF65-F5344CB8AC3E}">
        <p14:creationId xmlns:p14="http://schemas.microsoft.com/office/powerpoint/2010/main" val="32850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5"/>
                                        </p:tgtEl>
                                        <p:attrNameLst>
                                          <p:attrName>style.visibility</p:attrName>
                                        </p:attrNameLst>
                                      </p:cBhvr>
                                      <p:to>
                                        <p:strVal val="visible"/>
                                      </p:to>
                                    </p:set>
                                    <p:animEffect transition="in" filter="fade">
                                      <p:cBhvr>
                                        <p:cTn id="49" dur="1000"/>
                                        <p:tgtEl>
                                          <p:spTgt spid="1025"/>
                                        </p:tgtEl>
                                      </p:cBhvr>
                                    </p:animEffect>
                                    <p:anim calcmode="lin" valueType="num">
                                      <p:cBhvr>
                                        <p:cTn id="50" dur="1000" fill="hold"/>
                                        <p:tgtEl>
                                          <p:spTgt spid="1025"/>
                                        </p:tgtEl>
                                        <p:attrNameLst>
                                          <p:attrName>ppt_x</p:attrName>
                                        </p:attrNameLst>
                                      </p:cBhvr>
                                      <p:tavLst>
                                        <p:tav tm="0">
                                          <p:val>
                                            <p:strVal val="#ppt_x"/>
                                          </p:val>
                                        </p:tav>
                                        <p:tav tm="100000">
                                          <p:val>
                                            <p:strVal val="#ppt_x"/>
                                          </p:val>
                                        </p:tav>
                                      </p:tavLst>
                                    </p:anim>
                                    <p:anim calcmode="lin" valueType="num">
                                      <p:cBhvr>
                                        <p:cTn id="51" dur="1000" fill="hold"/>
                                        <p:tgtEl>
                                          <p:spTgt spid="10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1000"/>
                                        <p:tgtEl>
                                          <p:spTgt spid="1028"/>
                                        </p:tgtEl>
                                      </p:cBhvr>
                                    </p:animEffect>
                                    <p:anim calcmode="lin" valueType="num">
                                      <p:cBhvr>
                                        <p:cTn id="57" dur="1000" fill="hold"/>
                                        <p:tgtEl>
                                          <p:spTgt spid="1028"/>
                                        </p:tgtEl>
                                        <p:attrNameLst>
                                          <p:attrName>ppt_x</p:attrName>
                                        </p:attrNameLst>
                                      </p:cBhvr>
                                      <p:tavLst>
                                        <p:tav tm="0">
                                          <p:val>
                                            <p:strVal val="#ppt_x"/>
                                          </p:val>
                                        </p:tav>
                                        <p:tav tm="100000">
                                          <p:val>
                                            <p:strVal val="#ppt_x"/>
                                          </p:val>
                                        </p:tav>
                                      </p:tavLst>
                                    </p:anim>
                                    <p:anim calcmode="lin" valueType="num">
                                      <p:cBhvr>
                                        <p:cTn id="5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fade">
                                      <p:cBhvr>
                                        <p:cTn id="63" dur="1000"/>
                                        <p:tgtEl>
                                          <p:spTgt spid="1029"/>
                                        </p:tgtEl>
                                      </p:cBhvr>
                                    </p:animEffect>
                                    <p:anim calcmode="lin" valueType="num">
                                      <p:cBhvr>
                                        <p:cTn id="64" dur="1000" fill="hold"/>
                                        <p:tgtEl>
                                          <p:spTgt spid="1029"/>
                                        </p:tgtEl>
                                        <p:attrNameLst>
                                          <p:attrName>ppt_x</p:attrName>
                                        </p:attrNameLst>
                                      </p:cBhvr>
                                      <p:tavLst>
                                        <p:tav tm="0">
                                          <p:val>
                                            <p:strVal val="#ppt_x"/>
                                          </p:val>
                                        </p:tav>
                                        <p:tav tm="100000">
                                          <p:val>
                                            <p:strVal val="#ppt_x"/>
                                          </p:val>
                                        </p:tav>
                                      </p:tavLst>
                                    </p:anim>
                                    <p:anim calcmode="lin" valueType="num">
                                      <p:cBhvr>
                                        <p:cTn id="65"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C9513E8-578E-C69C-D090-935E86A23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714" y="114202"/>
            <a:ext cx="9269041" cy="6629596"/>
          </a:xfrm>
          <a:prstGeom prst="rect">
            <a:avLst/>
          </a:prstGeom>
        </p:spPr>
      </p:pic>
      <p:sp>
        <p:nvSpPr>
          <p:cNvPr id="4" name="תיבת טקסט 3">
            <a:extLst>
              <a:ext uri="{FF2B5EF4-FFF2-40B4-BE49-F238E27FC236}">
                <a16:creationId xmlns:a16="http://schemas.microsoft.com/office/drawing/2014/main" id="{DAD81A2B-DB4F-AB12-EC78-A41DDF9D09D8}"/>
              </a:ext>
            </a:extLst>
          </p:cNvPr>
          <p:cNvSpPr txBox="1"/>
          <p:nvPr/>
        </p:nvSpPr>
        <p:spPr>
          <a:xfrm>
            <a:off x="9550400" y="482600"/>
            <a:ext cx="1928441" cy="995209"/>
          </a:xfrm>
          <a:prstGeom prst="rect">
            <a:avLst/>
          </a:prstGeom>
          <a:noFill/>
        </p:spPr>
        <p:txBody>
          <a:bodyPr wrap="square" rtlCol="1">
            <a:spAutoFit/>
          </a:bodyPr>
          <a:lstStyle/>
          <a:p>
            <a:pPr algn="ctr" defTabSz="914446">
              <a:buClr>
                <a:srgbClr val="000000"/>
              </a:buClr>
              <a:buSzPts val="2400"/>
              <a:defRPr/>
            </a:pPr>
            <a:r>
              <a:rPr lang="he-IL" sz="4000" b="1" kern="0" dirty="0">
                <a:solidFill>
                  <a:srgbClr val="000000"/>
                </a:solidFill>
                <a:latin typeface="Calibri"/>
                <a:cs typeface="Calibri"/>
              </a:rPr>
              <a:t>קובייה</a:t>
            </a:r>
          </a:p>
          <a:p>
            <a:pPr algn="ctr" defTabSz="914446">
              <a:buClr>
                <a:srgbClr val="000000"/>
              </a:buClr>
              <a:buSzPts val="2400"/>
              <a:defRPr/>
            </a:pPr>
            <a:r>
              <a:rPr lang="he-IL" sz="1867" b="1" kern="0" dirty="0">
                <a:solidFill>
                  <a:srgbClr val="000000"/>
                </a:solidFill>
                <a:latin typeface="Calibri"/>
                <a:cs typeface="Calibri"/>
              </a:rPr>
              <a:t>לצנצנת ההפתעות </a:t>
            </a:r>
          </a:p>
        </p:txBody>
      </p:sp>
    </p:spTree>
    <p:extLst>
      <p:ext uri="{BB962C8B-B14F-4D97-AF65-F5344CB8AC3E}">
        <p14:creationId xmlns:p14="http://schemas.microsoft.com/office/powerpoint/2010/main" val="331764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09630"/>
            <a:endParaRPr lang="en-US" sz="1200">
              <a:solidFill>
                <a:prstClr val="white"/>
              </a:solidFill>
              <a:latin typeface="Calibri"/>
            </a:endParaRPr>
          </a:p>
        </p:txBody>
      </p:sp>
      <p:pic>
        <p:nvPicPr>
          <p:cNvPr id="2" name="תמונה 1">
            <a:extLst>
              <a:ext uri="{FF2B5EF4-FFF2-40B4-BE49-F238E27FC236}">
                <a16:creationId xmlns:a16="http://schemas.microsoft.com/office/drawing/2014/main" id="{3ABF134C-E9A4-3146-57B9-87E1EA92FD27}"/>
              </a:ext>
            </a:extLst>
          </p:cNvPr>
          <p:cNvPicPr>
            <a:picLocks noChangeAspect="1"/>
          </p:cNvPicPr>
          <p:nvPr/>
        </p:nvPicPr>
        <p:blipFill rotWithShape="1">
          <a:blip r:embed="rId2"/>
          <a:srcRect t="15746"/>
          <a:stretch/>
        </p:blipFill>
        <p:spPr>
          <a:xfrm>
            <a:off x="-101601" y="0"/>
            <a:ext cx="12395200" cy="6932918"/>
          </a:xfrm>
          <a:prstGeom prst="rect">
            <a:avLst/>
          </a:prstGeom>
        </p:spPr>
      </p:pic>
      <p:sp>
        <p:nvSpPr>
          <p:cNvPr id="4" name="תיבת טקסט 3">
            <a:extLst>
              <a:ext uri="{FF2B5EF4-FFF2-40B4-BE49-F238E27FC236}">
                <a16:creationId xmlns:a16="http://schemas.microsoft.com/office/drawing/2014/main" id="{3EDBC853-8078-D491-5245-3721B3F720F6}"/>
              </a:ext>
            </a:extLst>
          </p:cNvPr>
          <p:cNvSpPr txBox="1"/>
          <p:nvPr/>
        </p:nvSpPr>
        <p:spPr>
          <a:xfrm>
            <a:off x="304800" y="381000"/>
            <a:ext cx="7112000" cy="2860207"/>
          </a:xfrm>
          <a:prstGeom prst="rect">
            <a:avLst/>
          </a:prstGeom>
          <a:noFill/>
        </p:spPr>
        <p:txBody>
          <a:bodyPr wrap="square">
            <a:spAutoFit/>
          </a:bodyPr>
          <a:lstStyle/>
          <a:p>
            <a:pPr algn="ctr" defTabSz="609630">
              <a:lnSpc>
                <a:spcPct val="150000"/>
              </a:lnSpc>
              <a:defRPr/>
            </a:pPr>
            <a:r>
              <a:rPr lang="he-IL" sz="3200" b="1" dirty="0">
                <a:solidFill>
                  <a:prstClr val="black"/>
                </a:solidFill>
                <a:latin typeface="Calibri" panose="020F0502020204030204" pitchFamily="34" charset="0"/>
                <a:cs typeface="Calibri" panose="020F0502020204030204" pitchFamily="34" charset="0"/>
              </a:rPr>
              <a:t>"תן לילד כנפיים שיוכל לעוף הכי גבוה שאפשר, ותן לו שורשים חזקים ועמוקים </a:t>
            </a:r>
          </a:p>
          <a:p>
            <a:pPr algn="ctr" defTabSz="609630">
              <a:lnSpc>
                <a:spcPct val="150000"/>
              </a:lnSpc>
              <a:defRPr/>
            </a:pPr>
            <a:r>
              <a:rPr lang="he-IL" sz="3200" b="1" dirty="0">
                <a:solidFill>
                  <a:prstClr val="black"/>
                </a:solidFill>
                <a:latin typeface="Calibri" panose="020F0502020204030204" pitchFamily="34" charset="0"/>
                <a:cs typeface="Calibri" panose="020F0502020204030204" pitchFamily="34" charset="0"/>
              </a:rPr>
              <a:t>שיהיה לו תמיד לאן לחזור."                </a:t>
            </a:r>
            <a:r>
              <a:rPr lang="en-US" sz="2667" dirty="0">
                <a:solidFill>
                  <a:prstClr val="black"/>
                </a:solidFill>
                <a:latin typeface="Assistant SemiBold" pitchFamily="2" charset="-79"/>
                <a:cs typeface="Assistant SemiBold" pitchFamily="2" charset="-79"/>
              </a:rPr>
              <a:t/>
            </a:r>
            <a:br>
              <a:rPr lang="en-US" sz="2667" dirty="0">
                <a:solidFill>
                  <a:prstClr val="black"/>
                </a:solidFill>
                <a:latin typeface="Assistant SemiBold" pitchFamily="2" charset="-79"/>
                <a:cs typeface="Assistant SemiBold" pitchFamily="2" charset="-79"/>
              </a:rPr>
            </a:br>
            <a:r>
              <a:rPr lang="he-IL" sz="2667" dirty="0">
                <a:solidFill>
                  <a:prstClr val="black"/>
                </a:solidFill>
                <a:latin typeface="Assistant SemiBold" pitchFamily="2" charset="-79"/>
                <a:cs typeface="Assistant SemiBold" pitchFamily="2" charset="-79"/>
              </a:rPr>
              <a:t>(</a:t>
            </a:r>
            <a:r>
              <a:rPr lang="he-IL" sz="2400" b="1" dirty="0">
                <a:solidFill>
                  <a:prstClr val="black"/>
                </a:solidFill>
                <a:latin typeface="Calibri" panose="020F0502020204030204" pitchFamily="34" charset="0"/>
                <a:cs typeface="Calibri" panose="020F0502020204030204" pitchFamily="34" charset="0"/>
              </a:rPr>
              <a:t>פתגם ברזילאי)</a:t>
            </a:r>
            <a:endParaRPr lang="he-IL" sz="32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147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5"/>
          <p:cNvPicPr preferRelativeResize="0"/>
          <p:nvPr/>
        </p:nvPicPr>
        <p:blipFill rotWithShape="1">
          <a:blip r:embed="rId3">
            <a:alphaModFix/>
          </a:blip>
          <a:srcRect/>
          <a:stretch/>
        </p:blipFill>
        <p:spPr>
          <a:xfrm>
            <a:off x="7872000" y="469027"/>
            <a:ext cx="4320000" cy="1116897"/>
          </a:xfrm>
          <a:prstGeom prst="rect">
            <a:avLst/>
          </a:prstGeom>
          <a:noFill/>
          <a:ln>
            <a:noFill/>
          </a:ln>
        </p:spPr>
      </p:pic>
      <p:sp>
        <p:nvSpPr>
          <p:cNvPr id="635" name="Google Shape;635;p5"/>
          <p:cNvSpPr txBox="1"/>
          <p:nvPr/>
        </p:nvSpPr>
        <p:spPr>
          <a:xfrm>
            <a:off x="406401" y="1789636"/>
            <a:ext cx="11436639" cy="4001696"/>
          </a:xfrm>
          <a:prstGeom prst="rect">
            <a:avLst/>
          </a:prstGeom>
          <a:noFill/>
          <a:ln>
            <a:noFill/>
          </a:ln>
        </p:spPr>
        <p:txBody>
          <a:bodyPr spcFirstLastPara="1" wrap="square" lIns="91425" tIns="45700" rIns="91425" bIns="45700" anchor="t" anchorCtr="0">
            <a:spAutoFit/>
          </a:bodyPr>
          <a:lstStyle/>
          <a:p>
            <a:pPr defTabSz="914446">
              <a:lnSpc>
                <a:spcPct val="150000"/>
              </a:lnSpc>
              <a:buClr>
                <a:srgbClr val="000000"/>
              </a:buClr>
              <a:buSzPts val="3600"/>
              <a:buFont typeface="Arial"/>
              <a:buChar char="•"/>
            </a:pPr>
            <a:r>
              <a:rPr lang="he-IL" sz="3600" kern="0" dirty="0">
                <a:solidFill>
                  <a:srgbClr val="000000"/>
                </a:solidFill>
                <a:latin typeface="Calibri"/>
                <a:ea typeface="Calibri"/>
                <a:cs typeface="Calibri"/>
                <a:sym typeface="Calibri"/>
              </a:rPr>
              <a:t> </a:t>
            </a:r>
            <a:r>
              <a:rPr lang="he-IL" sz="2667" kern="0" dirty="0">
                <a:solidFill>
                  <a:srgbClr val="000000"/>
                </a:solidFill>
                <a:latin typeface="Calibri"/>
                <a:ea typeface="Calibri"/>
                <a:cs typeface="Calibri"/>
                <a:sym typeface="Calibri"/>
              </a:rPr>
              <a:t>חיבור ההורים לתכנית "הכוחות שבדרך" - חשיבותה, עקרונותיה ותרומתה לפיתוח תחושת    </a:t>
            </a:r>
          </a:p>
          <a:p>
            <a:pPr defTabSz="914446">
              <a:lnSpc>
                <a:spcPct val="150000"/>
              </a:lnSpc>
              <a:buClr>
                <a:srgbClr val="000000"/>
              </a:buClr>
              <a:buSzPts val="3600"/>
            </a:pPr>
            <a:r>
              <a:rPr lang="he-IL" sz="2667" kern="0" dirty="0">
                <a:solidFill>
                  <a:srgbClr val="000000"/>
                </a:solidFill>
                <a:latin typeface="Calibri"/>
                <a:ea typeface="Calibri"/>
                <a:cs typeface="Calibri"/>
                <a:sym typeface="Calibri"/>
              </a:rPr>
              <a:t>  שייכות בקרב התלמידים.</a:t>
            </a:r>
          </a:p>
          <a:p>
            <a:pPr defTabSz="914446">
              <a:lnSpc>
                <a:spcPct val="150000"/>
              </a:lnSpc>
              <a:buClr>
                <a:srgbClr val="000000"/>
              </a:buClr>
              <a:buSzPts val="3600"/>
              <a:buFont typeface="Arial"/>
              <a:buChar char="•"/>
            </a:pPr>
            <a:r>
              <a:rPr lang="he-IL" sz="2667" kern="0" dirty="0">
                <a:solidFill>
                  <a:srgbClr val="000000"/>
                </a:solidFill>
                <a:latin typeface="Calibri"/>
                <a:ea typeface="Calibri"/>
                <a:cs typeface="Calibri"/>
                <a:sym typeface="Calibri"/>
              </a:rPr>
              <a:t> ביסוס וחיזוק תחושת החיבור והשייכות של התלמידים במרחבי החיים השונים</a:t>
            </a:r>
            <a:r>
              <a:rPr lang="en-US" sz="2667" kern="0" dirty="0">
                <a:solidFill>
                  <a:srgbClr val="000000"/>
                </a:solidFill>
                <a:latin typeface="Calibri"/>
                <a:ea typeface="Calibri"/>
                <a:cs typeface="Calibri"/>
                <a:sym typeface="Calibri"/>
              </a:rPr>
              <a:t> – </a:t>
            </a:r>
            <a:br>
              <a:rPr lang="en-US" sz="2667" kern="0" dirty="0">
                <a:solidFill>
                  <a:srgbClr val="000000"/>
                </a:solidFill>
                <a:latin typeface="Calibri"/>
                <a:ea typeface="Calibri"/>
                <a:cs typeface="Calibri"/>
                <a:sym typeface="Calibri"/>
              </a:rPr>
            </a:br>
            <a:r>
              <a:rPr lang="he-IL" sz="2667" kern="0" dirty="0">
                <a:solidFill>
                  <a:srgbClr val="000000"/>
                </a:solidFill>
                <a:latin typeface="Calibri"/>
                <a:ea typeface="Calibri"/>
                <a:cs typeface="Calibri"/>
                <a:sym typeface="Calibri"/>
              </a:rPr>
              <a:t>   בבית, בכיתה ובבית הספר.</a:t>
            </a:r>
          </a:p>
          <a:p>
            <a:pPr defTabSz="914446">
              <a:lnSpc>
                <a:spcPct val="150000"/>
              </a:lnSpc>
              <a:buClr>
                <a:srgbClr val="000000"/>
              </a:buClr>
              <a:buSzPts val="3600"/>
              <a:buFont typeface="Arial"/>
              <a:buChar char="•"/>
            </a:pPr>
            <a:r>
              <a:rPr lang="he-IL" sz="2667" kern="0" dirty="0">
                <a:solidFill>
                  <a:srgbClr val="000000"/>
                </a:solidFill>
                <a:latin typeface="Calibri"/>
                <a:ea typeface="Calibri"/>
                <a:cs typeface="Calibri"/>
                <a:sym typeface="Calibri"/>
              </a:rPr>
              <a:t> הגדרת תפקיד הבית בקידום תחושת השייכות והמסוגלות, על בסיס מודל </a:t>
            </a:r>
            <a:r>
              <a:rPr lang="he-IL" sz="2667" kern="0" dirty="0" err="1">
                <a:solidFill>
                  <a:srgbClr val="000000"/>
                </a:solidFill>
                <a:latin typeface="Calibri"/>
                <a:ea typeface="Calibri"/>
                <a:cs typeface="Calibri"/>
                <a:sym typeface="Calibri"/>
              </a:rPr>
              <a:t>האנ"י</a:t>
            </a:r>
            <a:r>
              <a:rPr lang="he-IL" sz="2667" kern="0" dirty="0">
                <a:solidFill>
                  <a:srgbClr val="000000"/>
                </a:solidFill>
                <a:latin typeface="Calibri"/>
                <a:ea typeface="Calibri"/>
                <a:cs typeface="Calibri"/>
                <a:sym typeface="Calibri"/>
              </a:rPr>
              <a:t> </a:t>
            </a:r>
            <a:r>
              <a:rPr lang="en-US" sz="2667" kern="0" dirty="0">
                <a:solidFill>
                  <a:srgbClr val="000000"/>
                </a:solidFill>
                <a:latin typeface="Calibri"/>
                <a:ea typeface="Calibri"/>
                <a:cs typeface="Calibri"/>
                <a:sym typeface="Calibri"/>
              </a:rPr>
              <a:t/>
            </a:r>
            <a:br>
              <a:rPr lang="en-US" sz="2667" kern="0" dirty="0">
                <a:solidFill>
                  <a:srgbClr val="000000"/>
                </a:solidFill>
                <a:latin typeface="Calibri"/>
                <a:ea typeface="Calibri"/>
                <a:cs typeface="Calibri"/>
                <a:sym typeface="Calibri"/>
              </a:rPr>
            </a:br>
            <a:r>
              <a:rPr lang="he-IL" sz="2667" kern="0" dirty="0">
                <a:solidFill>
                  <a:srgbClr val="000000"/>
                </a:solidFill>
                <a:latin typeface="Calibri"/>
                <a:ea typeface="Calibri"/>
                <a:cs typeface="Calibri"/>
                <a:sym typeface="Calibri"/>
              </a:rPr>
              <a:t>  (אהוב/ה, נחוץ/ה, יכול/ה), תוך כדי תרומה לסביבה בבית ובבית הספר. </a:t>
            </a:r>
          </a:p>
        </p:txBody>
      </p:sp>
      <p:pic>
        <p:nvPicPr>
          <p:cNvPr id="636" name="Google Shape;636;p5"/>
          <p:cNvPicPr preferRelativeResize="0"/>
          <p:nvPr/>
        </p:nvPicPr>
        <p:blipFill rotWithShape="1">
          <a:blip r:embed="rId4">
            <a:alphaModFix/>
          </a:blip>
          <a:srcRect/>
          <a:stretch/>
        </p:blipFill>
        <p:spPr>
          <a:xfrm>
            <a:off x="8134350" y="737914"/>
            <a:ext cx="609600" cy="579120"/>
          </a:xfrm>
          <a:prstGeom prst="rect">
            <a:avLst/>
          </a:prstGeom>
          <a:noFill/>
          <a:ln>
            <a:noFill/>
          </a:ln>
        </p:spPr>
      </p:pic>
      <p:sp>
        <p:nvSpPr>
          <p:cNvPr id="6" name="Google Shape;634;p5">
            <a:extLst>
              <a:ext uri="{FF2B5EF4-FFF2-40B4-BE49-F238E27FC236}">
                <a16:creationId xmlns:a16="http://schemas.microsoft.com/office/drawing/2014/main" id="{C2AC5E93-83AE-74E6-768C-24D714C43AEA}"/>
              </a:ext>
            </a:extLst>
          </p:cNvPr>
          <p:cNvSpPr txBox="1">
            <a:spLocks/>
          </p:cNvSpPr>
          <p:nvPr/>
        </p:nvSpPr>
        <p:spPr>
          <a:xfrm>
            <a:off x="9227512" y="500277"/>
            <a:ext cx="2480925" cy="1054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1">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609630">
              <a:lnSpc>
                <a:spcPct val="110000"/>
              </a:lnSpc>
              <a:buClr>
                <a:srgbClr val="000000"/>
              </a:buClr>
              <a:buSzPts val="2800"/>
              <a:defRPr/>
            </a:pPr>
            <a:r>
              <a:rPr lang="he-IL" sz="2800" b="1" kern="0" dirty="0">
                <a:solidFill>
                  <a:srgbClr val="002060"/>
                </a:solidFill>
              </a:rPr>
              <a:t>מטרות המפגש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E869661C-3A48-4318-866F-D7229F46C0D6}"/>
              </a:ext>
            </a:extLst>
          </p:cNvPr>
          <p:cNvSpPr/>
          <p:nvPr/>
        </p:nvSpPr>
        <p:spPr>
          <a:xfrm>
            <a:off x="309848" y="2062686"/>
            <a:ext cx="11160826" cy="4617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914446">
              <a:defRPr/>
            </a:pPr>
            <a:endParaRPr lang="he-IL" sz="1333" dirty="0">
              <a:solidFill>
                <a:srgbClr val="002060"/>
              </a:solidFill>
              <a:latin typeface="Calibri Light" panose="020F0302020204030204" pitchFamily="34" charset="0"/>
              <a:cs typeface="Calibri Light" panose="020F0302020204030204" pitchFamily="34" charset="0"/>
            </a:endParaRPr>
          </a:p>
        </p:txBody>
      </p:sp>
      <p:pic>
        <p:nvPicPr>
          <p:cNvPr id="3" name="Graphic 2" descr="Puzzle pieces">
            <a:extLst>
              <a:ext uri="{FF2B5EF4-FFF2-40B4-BE49-F238E27FC236}">
                <a16:creationId xmlns:a16="http://schemas.microsoft.com/office/drawing/2014/main" id="{60141F51-D964-42EB-BA86-4C6C02FA09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235011" y="565074"/>
            <a:ext cx="914400" cy="914400"/>
          </a:xfrm>
          <a:prstGeom prst="rect">
            <a:avLst/>
          </a:prstGeom>
        </p:spPr>
      </p:pic>
      <p:sp>
        <p:nvSpPr>
          <p:cNvPr id="6" name="Freeform: Shape 5">
            <a:extLst>
              <a:ext uri="{FF2B5EF4-FFF2-40B4-BE49-F238E27FC236}">
                <a16:creationId xmlns:a16="http://schemas.microsoft.com/office/drawing/2014/main" id="{93F6C51B-03E9-4A1F-8C5D-33D50CED54F1}"/>
              </a:ext>
            </a:extLst>
          </p:cNvPr>
          <p:cNvSpPr/>
          <p:nvPr/>
        </p:nvSpPr>
        <p:spPr>
          <a:xfrm>
            <a:off x="8430449" y="472019"/>
            <a:ext cx="3760873" cy="1107323"/>
          </a:xfrm>
          <a:custGeom>
            <a:avLst/>
            <a:gdLst>
              <a:gd name="connsiteX0" fmla="*/ 0 w 3760873"/>
              <a:gd name="connsiteY0" fmla="*/ 0 h 1107323"/>
              <a:gd name="connsiteX1" fmla="*/ 3760873 w 3760873"/>
              <a:gd name="connsiteY1" fmla="*/ 0 h 1107323"/>
              <a:gd name="connsiteX2" fmla="*/ 3760873 w 3760873"/>
              <a:gd name="connsiteY2" fmla="*/ 1107324 h 1107323"/>
              <a:gd name="connsiteX3" fmla="*/ 0 w 3760873"/>
              <a:gd name="connsiteY3" fmla="*/ 1107324 h 1107323"/>
            </a:gdLst>
            <a:ahLst/>
            <a:cxnLst>
              <a:cxn ang="0">
                <a:pos x="connsiteX0" y="connsiteY0"/>
              </a:cxn>
              <a:cxn ang="0">
                <a:pos x="connsiteX1" y="connsiteY1"/>
              </a:cxn>
              <a:cxn ang="0">
                <a:pos x="connsiteX2" y="connsiteY2"/>
              </a:cxn>
              <a:cxn ang="0">
                <a:pos x="connsiteX3" y="connsiteY3"/>
              </a:cxn>
            </a:cxnLst>
            <a:rect l="l" t="t" r="r" b="b"/>
            <a:pathLst>
              <a:path w="3760873" h="1107323">
                <a:moveTo>
                  <a:pt x="0" y="0"/>
                </a:moveTo>
                <a:lnTo>
                  <a:pt x="3760873" y="0"/>
                </a:lnTo>
                <a:lnTo>
                  <a:pt x="3760873" y="1107324"/>
                </a:lnTo>
                <a:lnTo>
                  <a:pt x="0" y="1107324"/>
                </a:lnTo>
                <a:close/>
              </a:path>
            </a:pathLst>
          </a:custGeom>
          <a:solidFill>
            <a:srgbClr val="8CB9BA"/>
          </a:solidFill>
          <a:ln w="3984" cap="flat">
            <a:noFill/>
            <a:prstDash val="solid"/>
            <a:miter/>
          </a:ln>
        </p:spPr>
        <p:txBody>
          <a:bodyPr rtlCol="1" anchor="ctr"/>
          <a:lstStyle/>
          <a:p>
            <a:pPr defTabSz="914446">
              <a:defRPr/>
            </a:pPr>
            <a:endParaRPr lang="he-IL" sz="1333" dirty="0">
              <a:solidFill>
                <a:prstClr val="black"/>
              </a:solidFill>
              <a:latin typeface="Calibri" panose="020F0502020204030204"/>
              <a:cs typeface="Arial" panose="020B0604020202020204" pitchFamily="34" charset="0"/>
            </a:endParaRPr>
          </a:p>
        </p:txBody>
      </p:sp>
      <p:sp>
        <p:nvSpPr>
          <p:cNvPr id="7" name="Freeform: Shape 6">
            <a:extLst>
              <a:ext uri="{FF2B5EF4-FFF2-40B4-BE49-F238E27FC236}">
                <a16:creationId xmlns:a16="http://schemas.microsoft.com/office/drawing/2014/main" id="{F3ABA567-5BBD-4747-B38A-4CADC566863A}"/>
              </a:ext>
            </a:extLst>
          </p:cNvPr>
          <p:cNvSpPr/>
          <p:nvPr/>
        </p:nvSpPr>
        <p:spPr>
          <a:xfrm rot="18900000">
            <a:off x="7872000" y="474151"/>
            <a:ext cx="1116897" cy="1116897"/>
          </a:xfrm>
          <a:custGeom>
            <a:avLst/>
            <a:gdLst>
              <a:gd name="connsiteX0" fmla="*/ 1116858 w 1116897"/>
              <a:gd name="connsiteY0" fmla="*/ 557198 h 1116897"/>
              <a:gd name="connsiteX1" fmla="*/ 558409 w 1116897"/>
              <a:gd name="connsiteY1" fmla="*/ 1115647 h 1116897"/>
              <a:gd name="connsiteX2" fmla="*/ -40 w 1116897"/>
              <a:gd name="connsiteY2" fmla="*/ 557198 h 1116897"/>
              <a:gd name="connsiteX3" fmla="*/ 558409 w 1116897"/>
              <a:gd name="connsiteY3" fmla="*/ -1250 h 1116897"/>
              <a:gd name="connsiteX4" fmla="*/ 1116858 w 1116897"/>
              <a:gd name="connsiteY4" fmla="*/ 557198 h 1116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97" h="1116897">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w="3984" cap="flat">
            <a:noFill/>
            <a:prstDash val="solid"/>
            <a:miter/>
          </a:ln>
        </p:spPr>
        <p:txBody>
          <a:bodyPr rtlCol="1" anchor="ctr"/>
          <a:lstStyle/>
          <a:p>
            <a:pPr defTabSz="914446">
              <a:defRPr/>
            </a:pPr>
            <a:endParaRPr lang="he-IL" sz="1333">
              <a:solidFill>
                <a:prstClr val="black"/>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D6B3F633-B171-4B68-8E04-76AF2D0226C8}"/>
              </a:ext>
            </a:extLst>
          </p:cNvPr>
          <p:cNvSpPr/>
          <p:nvPr/>
        </p:nvSpPr>
        <p:spPr>
          <a:xfrm rot="18900000">
            <a:off x="7983808" y="585960"/>
            <a:ext cx="893278" cy="893278"/>
          </a:xfrm>
          <a:custGeom>
            <a:avLst/>
            <a:gdLst>
              <a:gd name="connsiteX0" fmla="*/ 893239 w 893278"/>
              <a:gd name="connsiteY0" fmla="*/ 445389 h 893278"/>
              <a:gd name="connsiteX1" fmla="*/ 446599 w 893278"/>
              <a:gd name="connsiteY1" fmla="*/ 892028 h 893278"/>
              <a:gd name="connsiteX2" fmla="*/ -40 w 893278"/>
              <a:gd name="connsiteY2" fmla="*/ 445389 h 893278"/>
              <a:gd name="connsiteX3" fmla="*/ 446599 w 893278"/>
              <a:gd name="connsiteY3" fmla="*/ -1250 h 893278"/>
              <a:gd name="connsiteX4" fmla="*/ 893239 w 893278"/>
              <a:gd name="connsiteY4" fmla="*/ 445389 h 89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278" h="893278">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bg1"/>
          </a:solidFill>
          <a:ln w="3984" cap="flat">
            <a:solidFill>
              <a:srgbClr val="C3DADB"/>
            </a:solidFill>
            <a:prstDash val="solid"/>
            <a:miter/>
          </a:ln>
        </p:spPr>
        <p:txBody>
          <a:bodyPr rtlCol="1" anchor="ctr"/>
          <a:lstStyle/>
          <a:p>
            <a:pPr defTabSz="914446">
              <a:defRPr/>
            </a:pPr>
            <a:endParaRPr lang="he-IL" sz="1333">
              <a:solidFill>
                <a:prstClr val="black"/>
              </a:solidFill>
              <a:latin typeface="Calibri" panose="020F0502020204030204"/>
              <a:cs typeface="Arial" panose="020B0604020202020204" pitchFamily="34" charset="0"/>
            </a:endParaRPr>
          </a:p>
        </p:txBody>
      </p:sp>
      <p:sp>
        <p:nvSpPr>
          <p:cNvPr id="17" name="Google Shape;128;p5">
            <a:extLst>
              <a:ext uri="{FF2B5EF4-FFF2-40B4-BE49-F238E27FC236}">
                <a16:creationId xmlns:a16="http://schemas.microsoft.com/office/drawing/2014/main" id="{75AB2579-2265-43F6-9399-975A7A4E69F8}"/>
              </a:ext>
            </a:extLst>
          </p:cNvPr>
          <p:cNvSpPr txBox="1">
            <a:spLocks/>
          </p:cNvSpPr>
          <p:nvPr/>
        </p:nvSpPr>
        <p:spPr>
          <a:xfrm>
            <a:off x="7301986" y="495078"/>
            <a:ext cx="4322603" cy="1054394"/>
          </a:xfrm>
          <a:prstGeom prst="rect">
            <a:avLst/>
          </a:prstGeom>
          <a:noFill/>
          <a:ln>
            <a:noFill/>
          </a:ln>
        </p:spPr>
        <p:txBody>
          <a:bodyPr spcFirstLastPara="1" vert="horz" wrap="square" lIns="91425" tIns="45700" rIns="91425" bIns="45700" rtlCol="1" anchor="ctr"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defTabSz="914446">
              <a:lnSpc>
                <a:spcPct val="110000"/>
              </a:lnSpc>
              <a:buClr>
                <a:srgbClr val="000000"/>
              </a:buClr>
              <a:defRPr/>
            </a:pPr>
            <a:r>
              <a:rPr lang="he-IL" sz="2800" b="1" dirty="0">
                <a:solidFill>
                  <a:srgbClr val="002060"/>
                </a:solidFill>
                <a:latin typeface="Calibri" panose="020F0502020204030204" pitchFamily="34" charset="0"/>
                <a:ea typeface="Varela Round"/>
                <a:cs typeface="Calibri" panose="020F0502020204030204" pitchFamily="34" charset="0"/>
                <a:sym typeface="Varela Round"/>
              </a:rPr>
              <a:t>מהלך המפגש</a:t>
            </a:r>
          </a:p>
        </p:txBody>
      </p:sp>
      <p:pic>
        <p:nvPicPr>
          <p:cNvPr id="20" name="Graphic 19" descr="Arrow circle">
            <a:extLst>
              <a:ext uri="{FF2B5EF4-FFF2-40B4-BE49-F238E27FC236}">
                <a16:creationId xmlns:a16="http://schemas.microsoft.com/office/drawing/2014/main" id="{4EA6C022-57C5-4736-8D95-E5D30BE584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41511" y="591736"/>
            <a:ext cx="914400" cy="914400"/>
          </a:xfrm>
          <a:prstGeom prst="rect">
            <a:avLst/>
          </a:prstGeom>
        </p:spPr>
      </p:pic>
      <p:cxnSp>
        <p:nvCxnSpPr>
          <p:cNvPr id="24" name="מחבר ישר 34">
            <a:extLst>
              <a:ext uri="{FF2B5EF4-FFF2-40B4-BE49-F238E27FC236}">
                <a16:creationId xmlns:a16="http://schemas.microsoft.com/office/drawing/2014/main" id="{966E18CD-71AC-4878-A198-02B15091126B}"/>
              </a:ext>
            </a:extLst>
          </p:cNvPr>
          <p:cNvCxnSpPr>
            <a:cxnSpLocks/>
          </p:cNvCxnSpPr>
          <p:nvPr/>
        </p:nvCxnSpPr>
        <p:spPr>
          <a:xfrm>
            <a:off x="11649569" y="33274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50CBC01-AEFC-4C5C-959A-5C43C04F4561}"/>
              </a:ext>
            </a:extLst>
          </p:cNvPr>
          <p:cNvSpPr txBox="1"/>
          <p:nvPr/>
        </p:nvSpPr>
        <p:spPr>
          <a:xfrm>
            <a:off x="9646634" y="4086733"/>
            <a:ext cx="1100635" cy="29745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"מי כמוני?"</a:t>
            </a:r>
          </a:p>
        </p:txBody>
      </p:sp>
      <p:sp>
        <p:nvSpPr>
          <p:cNvPr id="27" name="TextBox 26">
            <a:extLst>
              <a:ext uri="{FF2B5EF4-FFF2-40B4-BE49-F238E27FC236}">
                <a16:creationId xmlns:a16="http://schemas.microsoft.com/office/drawing/2014/main" id="{503CC721-7732-4171-94D5-49E6D3C19B3F}"/>
              </a:ext>
            </a:extLst>
          </p:cNvPr>
          <p:cNvSpPr txBox="1"/>
          <p:nvPr/>
        </p:nvSpPr>
        <p:spPr>
          <a:xfrm>
            <a:off x="7553816" y="4035934"/>
            <a:ext cx="2333829" cy="502573"/>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דיון והמשגה </a:t>
            </a:r>
            <a:r>
              <a:rPr lang="en-US" sz="1333" dirty="0">
                <a:solidFill>
                  <a:srgbClr val="44546A"/>
                </a:solidFill>
                <a:latin typeface="Calibri" panose="020F0502020204030204" pitchFamily="34" charset="0"/>
                <a:cs typeface="Calibri" panose="020F0502020204030204" pitchFamily="34" charset="0"/>
              </a:rPr>
              <a:t/>
            </a:r>
            <a:br>
              <a:rPr lang="en-US" sz="1333" dirty="0">
                <a:solidFill>
                  <a:srgbClr val="44546A"/>
                </a:solidFill>
                <a:latin typeface="Calibri" panose="020F0502020204030204" pitchFamily="34" charset="0"/>
                <a:cs typeface="Calibri" panose="020F0502020204030204" pitchFamily="34" charset="0"/>
              </a:rPr>
            </a:br>
            <a:r>
              <a:rPr lang="he-IL" sz="1333" dirty="0">
                <a:solidFill>
                  <a:srgbClr val="44546A"/>
                </a:solidFill>
                <a:latin typeface="Calibri" panose="020F0502020204030204" pitchFamily="34" charset="0"/>
                <a:cs typeface="Calibri" panose="020F0502020204030204" pitchFamily="34" charset="0"/>
              </a:rPr>
              <a:t>לאחר הפעילות </a:t>
            </a:r>
          </a:p>
        </p:txBody>
      </p:sp>
      <p:sp>
        <p:nvSpPr>
          <p:cNvPr id="31" name="מלבן 30">
            <a:extLst>
              <a:ext uri="{FF2B5EF4-FFF2-40B4-BE49-F238E27FC236}">
                <a16:creationId xmlns:a16="http://schemas.microsoft.com/office/drawing/2014/main" id="{7F3BAE28-AC1A-4D27-B1DB-343F3726F73B}"/>
              </a:ext>
            </a:extLst>
          </p:cNvPr>
          <p:cNvSpPr/>
          <p:nvPr/>
        </p:nvSpPr>
        <p:spPr>
          <a:xfrm>
            <a:off x="429208" y="3151732"/>
            <a:ext cx="11364687" cy="202322"/>
          </a:xfrm>
          <a:prstGeom prst="rect">
            <a:avLst/>
          </a:prstGeom>
          <a:solidFill>
            <a:srgbClr val="7E9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914446">
              <a:defRPr/>
            </a:pPr>
            <a:endParaRPr lang="he-IL" sz="1333">
              <a:solidFill>
                <a:prstClr val="white"/>
              </a:solidFill>
              <a:latin typeface="Calibri" panose="020F0502020204030204"/>
              <a:cs typeface="Arial" panose="020B0604020202020204" pitchFamily="34" charset="0"/>
            </a:endParaRPr>
          </a:p>
        </p:txBody>
      </p:sp>
      <p:cxnSp>
        <p:nvCxnSpPr>
          <p:cNvPr id="35" name="מחבר ישר 34">
            <a:extLst>
              <a:ext uri="{FF2B5EF4-FFF2-40B4-BE49-F238E27FC236}">
                <a16:creationId xmlns:a16="http://schemas.microsoft.com/office/drawing/2014/main" id="{A97F8E41-2610-49B4-AE35-6A48A6B1C3C4}"/>
              </a:ext>
            </a:extLst>
          </p:cNvPr>
          <p:cNvCxnSpPr>
            <a:cxnSpLocks/>
          </p:cNvCxnSpPr>
          <p:nvPr/>
        </p:nvCxnSpPr>
        <p:spPr>
          <a:xfrm>
            <a:off x="10260115" y="330634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FE276095-BEBF-48A9-864F-C971E11DF646}"/>
              </a:ext>
            </a:extLst>
          </p:cNvPr>
          <p:cNvCxnSpPr>
            <a:cxnSpLocks/>
          </p:cNvCxnSpPr>
          <p:nvPr/>
        </p:nvCxnSpPr>
        <p:spPr>
          <a:xfrm>
            <a:off x="7114971" y="3347596"/>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7" name="מחבר ישר 36">
            <a:extLst>
              <a:ext uri="{FF2B5EF4-FFF2-40B4-BE49-F238E27FC236}">
                <a16:creationId xmlns:a16="http://schemas.microsoft.com/office/drawing/2014/main" id="{78A6BE6F-C7B1-4380-BE41-4203AB554639}"/>
              </a:ext>
            </a:extLst>
          </p:cNvPr>
          <p:cNvCxnSpPr>
            <a:cxnSpLocks/>
          </p:cNvCxnSpPr>
          <p:nvPr/>
        </p:nvCxnSpPr>
        <p:spPr>
          <a:xfrm>
            <a:off x="5565136" y="3347597"/>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39" name="מחבר ישר 38">
            <a:extLst>
              <a:ext uri="{FF2B5EF4-FFF2-40B4-BE49-F238E27FC236}">
                <a16:creationId xmlns:a16="http://schemas.microsoft.com/office/drawing/2014/main" id="{A3C3BB1A-0593-44E9-9B3F-1E22AA783C19}"/>
              </a:ext>
            </a:extLst>
          </p:cNvPr>
          <p:cNvCxnSpPr>
            <a:cxnSpLocks/>
          </p:cNvCxnSpPr>
          <p:nvPr/>
        </p:nvCxnSpPr>
        <p:spPr>
          <a:xfrm>
            <a:off x="677552" y="33274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5AD18D-B882-90C8-4E67-FFD8AE8315EF}"/>
              </a:ext>
            </a:extLst>
          </p:cNvPr>
          <p:cNvSpPr txBox="1"/>
          <p:nvPr/>
        </p:nvSpPr>
        <p:spPr>
          <a:xfrm>
            <a:off x="10874179" y="4099645"/>
            <a:ext cx="1470221" cy="29745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היכרות ופתיחה</a:t>
            </a:r>
          </a:p>
        </p:txBody>
      </p:sp>
      <p:sp>
        <p:nvSpPr>
          <p:cNvPr id="21" name="TextBox 20">
            <a:extLst>
              <a:ext uri="{FF2B5EF4-FFF2-40B4-BE49-F238E27FC236}">
                <a16:creationId xmlns:a16="http://schemas.microsoft.com/office/drawing/2014/main" id="{136A2658-6ADB-1414-66D8-465B2A0CBD53}"/>
              </a:ext>
            </a:extLst>
          </p:cNvPr>
          <p:cNvSpPr txBox="1"/>
          <p:nvPr/>
        </p:nvSpPr>
        <p:spPr>
          <a:xfrm>
            <a:off x="4418114" y="4109488"/>
            <a:ext cx="2333829" cy="29745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שיתוף בתוצרים</a:t>
            </a:r>
          </a:p>
        </p:txBody>
      </p:sp>
      <p:sp>
        <p:nvSpPr>
          <p:cNvPr id="22" name="TextBox 21">
            <a:extLst>
              <a:ext uri="{FF2B5EF4-FFF2-40B4-BE49-F238E27FC236}">
                <a16:creationId xmlns:a16="http://schemas.microsoft.com/office/drawing/2014/main" id="{50D07E69-F687-9775-7AE3-470479FE20E5}"/>
              </a:ext>
            </a:extLst>
          </p:cNvPr>
          <p:cNvSpPr txBox="1"/>
          <p:nvPr/>
        </p:nvSpPr>
        <p:spPr>
          <a:xfrm>
            <a:off x="-508000" y="4127460"/>
            <a:ext cx="2333829" cy="29745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סיכום</a:t>
            </a:r>
          </a:p>
        </p:txBody>
      </p:sp>
      <p:sp>
        <p:nvSpPr>
          <p:cNvPr id="23" name="TextBox 22">
            <a:extLst>
              <a:ext uri="{FF2B5EF4-FFF2-40B4-BE49-F238E27FC236}">
                <a16:creationId xmlns:a16="http://schemas.microsoft.com/office/drawing/2014/main" id="{F4105B9A-D5FE-DCBD-50E4-C9C67383431D}"/>
              </a:ext>
            </a:extLst>
          </p:cNvPr>
          <p:cNvSpPr txBox="1"/>
          <p:nvPr/>
        </p:nvSpPr>
        <p:spPr>
          <a:xfrm>
            <a:off x="5874444" y="4092397"/>
            <a:ext cx="2333829" cy="70769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פעילות הורים וילדים – </a:t>
            </a:r>
            <a:r>
              <a:rPr lang="en-US" sz="1333" dirty="0">
                <a:solidFill>
                  <a:srgbClr val="44546A"/>
                </a:solidFill>
                <a:latin typeface="Calibri" panose="020F0502020204030204" pitchFamily="34" charset="0"/>
                <a:cs typeface="Calibri" panose="020F0502020204030204" pitchFamily="34" charset="0"/>
              </a:rPr>
              <a:t/>
            </a:r>
            <a:br>
              <a:rPr lang="en-US" sz="1333" dirty="0">
                <a:solidFill>
                  <a:srgbClr val="44546A"/>
                </a:solidFill>
                <a:latin typeface="Calibri" panose="020F0502020204030204" pitchFamily="34" charset="0"/>
                <a:cs typeface="Calibri" panose="020F0502020204030204" pitchFamily="34" charset="0"/>
              </a:rPr>
            </a:br>
            <a:r>
              <a:rPr lang="he-IL" sz="1333" dirty="0">
                <a:solidFill>
                  <a:srgbClr val="44546A"/>
                </a:solidFill>
                <a:latin typeface="Calibri" panose="020F0502020204030204" pitchFamily="34" charset="0"/>
                <a:cs typeface="Calibri" panose="020F0502020204030204" pitchFamily="34" charset="0"/>
              </a:rPr>
              <a:t>הכנת 'צנצנת ההפתעות המשפחתית שלנו'</a:t>
            </a:r>
            <a:endParaRPr lang="en-US" sz="1333" dirty="0">
              <a:solidFill>
                <a:srgbClr val="002060"/>
              </a:solidFill>
              <a:latin typeface="Calibri" panose="020F0502020204030204" pitchFamily="34" charset="0"/>
              <a:cs typeface="Calibri" panose="020F0502020204030204" pitchFamily="34" charset="0"/>
            </a:endParaRPr>
          </a:p>
        </p:txBody>
      </p:sp>
      <p:cxnSp>
        <p:nvCxnSpPr>
          <p:cNvPr id="26" name="מחבר ישר 34">
            <a:extLst>
              <a:ext uri="{FF2B5EF4-FFF2-40B4-BE49-F238E27FC236}">
                <a16:creationId xmlns:a16="http://schemas.microsoft.com/office/drawing/2014/main" id="{3A1EBAFD-14D7-06EA-6A82-0C9E2B522E7A}"/>
              </a:ext>
            </a:extLst>
          </p:cNvPr>
          <p:cNvCxnSpPr>
            <a:cxnSpLocks/>
          </p:cNvCxnSpPr>
          <p:nvPr/>
        </p:nvCxnSpPr>
        <p:spPr>
          <a:xfrm>
            <a:off x="8739085" y="33274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cxnSp>
        <p:nvCxnSpPr>
          <p:cNvPr id="8" name="מחבר ישר 36">
            <a:extLst>
              <a:ext uri="{FF2B5EF4-FFF2-40B4-BE49-F238E27FC236}">
                <a16:creationId xmlns:a16="http://schemas.microsoft.com/office/drawing/2014/main" id="{317814B7-AB4B-FB35-2CE1-EF2C0314A0B8}"/>
              </a:ext>
            </a:extLst>
          </p:cNvPr>
          <p:cNvCxnSpPr>
            <a:cxnSpLocks/>
          </p:cNvCxnSpPr>
          <p:nvPr/>
        </p:nvCxnSpPr>
        <p:spPr>
          <a:xfrm>
            <a:off x="4038165" y="3327400"/>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04FF4A-5F92-F695-E4A8-92EB57386098}"/>
              </a:ext>
            </a:extLst>
          </p:cNvPr>
          <p:cNvSpPr txBox="1"/>
          <p:nvPr/>
        </p:nvSpPr>
        <p:spPr>
          <a:xfrm>
            <a:off x="2847771" y="4095733"/>
            <a:ext cx="2333829" cy="707694"/>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הצגת התוכנית שנלמדה </a:t>
            </a:r>
            <a:r>
              <a:rPr lang="en-US" sz="1333" dirty="0">
                <a:solidFill>
                  <a:srgbClr val="44546A"/>
                </a:solidFill>
                <a:latin typeface="Calibri" panose="020F0502020204030204" pitchFamily="34" charset="0"/>
                <a:cs typeface="Calibri" panose="020F0502020204030204" pitchFamily="34" charset="0"/>
              </a:rPr>
              <a:t/>
            </a:r>
            <a:br>
              <a:rPr lang="en-US" sz="1333" dirty="0">
                <a:solidFill>
                  <a:srgbClr val="44546A"/>
                </a:solidFill>
                <a:latin typeface="Calibri" panose="020F0502020204030204" pitchFamily="34" charset="0"/>
                <a:cs typeface="Calibri" panose="020F0502020204030204" pitchFamily="34" charset="0"/>
              </a:rPr>
            </a:br>
            <a:r>
              <a:rPr lang="he-IL" sz="1333" dirty="0">
                <a:solidFill>
                  <a:srgbClr val="44546A"/>
                </a:solidFill>
                <a:latin typeface="Calibri" panose="020F0502020204030204" pitchFamily="34" charset="0"/>
                <a:cs typeface="Calibri" panose="020F0502020204030204" pitchFamily="34" charset="0"/>
              </a:rPr>
              <a:t>בכיתה, עקרונות מרכזיים</a:t>
            </a:r>
          </a:p>
          <a:p>
            <a:pPr algn="ctr" defTabSz="914446">
              <a:defRPr/>
            </a:pPr>
            <a:r>
              <a:rPr lang="he-IL" sz="1333" dirty="0">
                <a:solidFill>
                  <a:srgbClr val="44546A"/>
                </a:solidFill>
                <a:latin typeface="Calibri" panose="020F0502020204030204" pitchFamily="34" charset="0"/>
                <a:cs typeface="Calibri" panose="020F0502020204030204" pitchFamily="34" charset="0"/>
              </a:rPr>
              <a:t>בהעברת התכנית</a:t>
            </a:r>
          </a:p>
        </p:txBody>
      </p:sp>
      <p:cxnSp>
        <p:nvCxnSpPr>
          <p:cNvPr id="10" name="מחבר ישר 36">
            <a:extLst>
              <a:ext uri="{FF2B5EF4-FFF2-40B4-BE49-F238E27FC236}">
                <a16:creationId xmlns:a16="http://schemas.microsoft.com/office/drawing/2014/main" id="{63FFF56F-4398-46A2-1029-50B5F38770A6}"/>
              </a:ext>
            </a:extLst>
          </p:cNvPr>
          <p:cNvCxnSpPr>
            <a:cxnSpLocks/>
          </p:cNvCxnSpPr>
          <p:nvPr/>
        </p:nvCxnSpPr>
        <p:spPr>
          <a:xfrm>
            <a:off x="2284823" y="3357143"/>
            <a:ext cx="0" cy="732257"/>
          </a:xfrm>
          <a:prstGeom prst="line">
            <a:avLst/>
          </a:prstGeom>
          <a:ln w="19050">
            <a:solidFill>
              <a:srgbClr val="7E97A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22C079-8992-5555-17DD-8A700E4E7CA1}"/>
              </a:ext>
            </a:extLst>
          </p:cNvPr>
          <p:cNvSpPr txBox="1"/>
          <p:nvPr/>
        </p:nvSpPr>
        <p:spPr>
          <a:xfrm>
            <a:off x="1018971" y="4123828"/>
            <a:ext cx="2333829" cy="502573"/>
          </a:xfrm>
          <a:prstGeom prst="rect">
            <a:avLst/>
          </a:prstGeom>
          <a:noFill/>
        </p:spPr>
        <p:txBody>
          <a:bodyPr wrap="square" rtlCol="1">
            <a:spAutoFit/>
          </a:bodyPr>
          <a:lstStyle/>
          <a:p>
            <a:pPr algn="ctr" defTabSz="914446">
              <a:defRPr/>
            </a:pPr>
            <a:r>
              <a:rPr lang="he-IL" sz="1333" dirty="0">
                <a:solidFill>
                  <a:srgbClr val="44546A"/>
                </a:solidFill>
                <a:latin typeface="Calibri" panose="020F0502020204030204" pitchFamily="34" charset="0"/>
                <a:cs typeface="Calibri" panose="020F0502020204030204" pitchFamily="34" charset="0"/>
              </a:rPr>
              <a:t>מודל </a:t>
            </a:r>
            <a:r>
              <a:rPr lang="he-IL" sz="1333" dirty="0" err="1">
                <a:solidFill>
                  <a:srgbClr val="44546A"/>
                </a:solidFill>
                <a:latin typeface="Calibri" panose="020F0502020204030204" pitchFamily="34" charset="0"/>
                <a:cs typeface="Calibri" panose="020F0502020204030204" pitchFamily="34" charset="0"/>
              </a:rPr>
              <a:t>אנ"י</a:t>
            </a:r>
            <a:r>
              <a:rPr lang="he-IL" sz="1333" dirty="0">
                <a:solidFill>
                  <a:srgbClr val="44546A"/>
                </a:solidFill>
                <a:latin typeface="Calibri" panose="020F0502020204030204" pitchFamily="34" charset="0"/>
                <a:cs typeface="Calibri" panose="020F0502020204030204" pitchFamily="34" charset="0"/>
              </a:rPr>
              <a:t> + הסבר</a:t>
            </a:r>
            <a:r>
              <a:rPr lang="en-US" sz="1333" dirty="0">
                <a:solidFill>
                  <a:srgbClr val="44546A"/>
                </a:solidFill>
                <a:latin typeface="Calibri" panose="020F0502020204030204" pitchFamily="34" charset="0"/>
                <a:cs typeface="Calibri" panose="020F0502020204030204" pitchFamily="34" charset="0"/>
              </a:rPr>
              <a:t/>
            </a:r>
            <a:br>
              <a:rPr lang="en-US" sz="1333" dirty="0">
                <a:solidFill>
                  <a:srgbClr val="44546A"/>
                </a:solidFill>
                <a:latin typeface="Calibri" panose="020F0502020204030204" pitchFamily="34" charset="0"/>
                <a:cs typeface="Calibri" panose="020F0502020204030204" pitchFamily="34" charset="0"/>
              </a:rPr>
            </a:br>
            <a:r>
              <a:rPr lang="he-IL" sz="1333" dirty="0">
                <a:solidFill>
                  <a:srgbClr val="44546A"/>
                </a:solidFill>
                <a:latin typeface="Calibri" panose="020F0502020204030204" pitchFamily="34" charset="0"/>
                <a:cs typeface="Calibri" panose="020F0502020204030204" pitchFamily="34" charset="0"/>
              </a:rPr>
              <a:t>ודוגמאות ליישום בבית ובביה"ס</a:t>
            </a:r>
          </a:p>
        </p:txBody>
      </p:sp>
    </p:spTree>
    <p:extLst>
      <p:ext uri="{BB962C8B-B14F-4D97-AF65-F5344CB8AC3E}">
        <p14:creationId xmlns:p14="http://schemas.microsoft.com/office/powerpoint/2010/main" val="410267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812800" y="634010"/>
            <a:ext cx="10820400" cy="5619436"/>
            <a:chOff x="0" y="0"/>
            <a:chExt cx="17532556" cy="8889748"/>
          </a:xfrm>
        </p:grpSpPr>
        <p:sp>
          <p:nvSpPr>
            <p:cNvPr id="3" name="Freeform 3"/>
            <p:cNvSpPr/>
            <p:nvPr/>
          </p:nvSpPr>
          <p:spPr>
            <a:xfrm>
              <a:off x="0" y="0"/>
              <a:ext cx="17532556" cy="8889748"/>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sp>
        <p:nvSpPr>
          <p:cNvPr id="11" name="Rectangle: Rounded Corners 10">
            <a:extLst>
              <a:ext uri="{FF2B5EF4-FFF2-40B4-BE49-F238E27FC236}">
                <a16:creationId xmlns:a16="http://schemas.microsoft.com/office/drawing/2014/main" id="{3A09E1A6-E327-04B4-FA14-4EF5E31A860E}"/>
              </a:ext>
            </a:extLst>
          </p:cNvPr>
          <p:cNvSpPr/>
          <p:nvPr/>
        </p:nvSpPr>
        <p:spPr>
          <a:xfrm>
            <a:off x="914400" y="604554"/>
            <a:ext cx="10820400" cy="4356924"/>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1" anchor="t"/>
          <a:lstStyle/>
          <a:p>
            <a:pPr algn="ctr" defTabSz="609630">
              <a:lnSpc>
                <a:spcPct val="150000"/>
              </a:lnSpc>
              <a:defRPr/>
            </a:pPr>
            <a:r>
              <a:rPr lang="he-IL" sz="4400" dirty="0">
                <a:solidFill>
                  <a:srgbClr val="002060"/>
                </a:solidFill>
                <a:latin typeface="Calibri" panose="020F0502020204030204" pitchFamily="34" charset="0"/>
                <a:cs typeface="Calibri" panose="020F0502020204030204" pitchFamily="34" charset="0"/>
              </a:rPr>
              <a:t>חיבורים בקבוצה – מי כמוני?</a:t>
            </a:r>
            <a:endParaRPr lang="he-IL" sz="4800" b="1" dirty="0">
              <a:solidFill>
                <a:srgbClr val="002060"/>
              </a:solidFill>
              <a:latin typeface="Calibri" panose="020F0502020204030204" pitchFamily="34" charset="0"/>
              <a:cs typeface="Calibri" panose="020F0502020204030204" pitchFamily="34" charset="0"/>
            </a:endParaRPr>
          </a:p>
        </p:txBody>
      </p:sp>
      <p:pic>
        <p:nvPicPr>
          <p:cNvPr id="10" name="תמונה 9">
            <a:extLst>
              <a:ext uri="{FF2B5EF4-FFF2-40B4-BE49-F238E27FC236}">
                <a16:creationId xmlns:a16="http://schemas.microsoft.com/office/drawing/2014/main" id="{A2431E09-8586-BAE0-FA07-FC664EB8A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43" y="2582331"/>
            <a:ext cx="10705504" cy="3641659"/>
          </a:xfrm>
          <a:prstGeom prst="rect">
            <a:avLst/>
          </a:prstGeom>
        </p:spPr>
      </p:pic>
    </p:spTree>
    <p:extLst>
      <p:ext uri="{BB962C8B-B14F-4D97-AF65-F5344CB8AC3E}">
        <p14:creationId xmlns:p14="http://schemas.microsoft.com/office/powerpoint/2010/main" val="278484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id="{98D9F8FA-78CC-58EE-A67F-099301601250}"/>
              </a:ext>
            </a:extLst>
          </p:cNvPr>
          <p:cNvSpPr/>
          <p:nvPr/>
        </p:nvSpPr>
        <p:spPr>
          <a:xfrm>
            <a:off x="134580" y="614516"/>
            <a:ext cx="3820858" cy="2678596"/>
          </a:xfrm>
          <a:custGeom>
            <a:avLst/>
            <a:gdLst>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858" h="2678596" fill="none" extrusionOk="0">
                <a:moveTo>
                  <a:pt x="0" y="446441"/>
                </a:moveTo>
                <a:cubicBezTo>
                  <a:pt x="21774" y="117519"/>
                  <a:pt x="131443" y="-59269"/>
                  <a:pt x="382418" y="0"/>
                </a:cubicBezTo>
                <a:cubicBezTo>
                  <a:pt x="1225284" y="24121"/>
                  <a:pt x="1700993" y="-252089"/>
                  <a:pt x="3438438" y="0"/>
                </a:cubicBezTo>
                <a:cubicBezTo>
                  <a:pt x="3577745" y="-72626"/>
                  <a:pt x="3839759" y="305383"/>
                  <a:pt x="3820858" y="446441"/>
                </a:cubicBezTo>
                <a:cubicBezTo>
                  <a:pt x="3666399" y="865757"/>
                  <a:pt x="3943228" y="1698701"/>
                  <a:pt x="3820858" y="2232153"/>
                </a:cubicBezTo>
                <a:cubicBezTo>
                  <a:pt x="3747854" y="2447479"/>
                  <a:pt x="3596618" y="2660651"/>
                  <a:pt x="3438438" y="2678595"/>
                </a:cubicBezTo>
                <a:cubicBezTo>
                  <a:pt x="1884239" y="2504200"/>
                  <a:pt x="756717" y="2655102"/>
                  <a:pt x="382418" y="2678595"/>
                </a:cubicBezTo>
                <a:cubicBezTo>
                  <a:pt x="118237" y="2631695"/>
                  <a:pt x="-104709" y="2412950"/>
                  <a:pt x="0" y="2232153"/>
                </a:cubicBezTo>
                <a:cubicBezTo>
                  <a:pt x="-32247" y="1362252"/>
                  <a:pt x="-117148" y="1225497"/>
                  <a:pt x="0" y="446441"/>
                </a:cubicBezTo>
                <a:close/>
              </a:path>
              <a:path w="3820858" h="2678596" stroke="0" extrusionOk="0">
                <a:moveTo>
                  <a:pt x="0" y="446441"/>
                </a:moveTo>
                <a:cubicBezTo>
                  <a:pt x="-2839" y="146681"/>
                  <a:pt x="83339" y="-29497"/>
                  <a:pt x="382418" y="0"/>
                </a:cubicBezTo>
                <a:cubicBezTo>
                  <a:pt x="909846" y="-118252"/>
                  <a:pt x="2892842" y="-34418"/>
                  <a:pt x="3438438" y="0"/>
                </a:cubicBezTo>
                <a:cubicBezTo>
                  <a:pt x="3619172" y="-82845"/>
                  <a:pt x="3882315" y="150756"/>
                  <a:pt x="3820858" y="446441"/>
                </a:cubicBezTo>
                <a:cubicBezTo>
                  <a:pt x="3958563" y="1149582"/>
                  <a:pt x="4192984" y="1572533"/>
                  <a:pt x="3820858" y="2232153"/>
                </a:cubicBezTo>
                <a:cubicBezTo>
                  <a:pt x="3774241" y="2534113"/>
                  <a:pt x="3700454" y="2664492"/>
                  <a:pt x="3438438" y="2678595"/>
                </a:cubicBezTo>
                <a:cubicBezTo>
                  <a:pt x="2423405" y="2520671"/>
                  <a:pt x="793433" y="2802974"/>
                  <a:pt x="382418" y="2678595"/>
                </a:cubicBezTo>
                <a:cubicBezTo>
                  <a:pt x="262901" y="2643911"/>
                  <a:pt x="-46696" y="2558381"/>
                  <a:pt x="0" y="2232153"/>
                </a:cubicBezTo>
                <a:cubicBezTo>
                  <a:pt x="763" y="1837067"/>
                  <a:pt x="202939" y="831403"/>
                  <a:pt x="0" y="446441"/>
                </a:cubicBezTo>
                <a:close/>
              </a:path>
              <a:path w="3820858" h="2678596" fill="none" stroke="0" extrusionOk="0">
                <a:moveTo>
                  <a:pt x="0" y="446441"/>
                </a:moveTo>
                <a:cubicBezTo>
                  <a:pt x="-58949" y="238052"/>
                  <a:pt x="112601" y="9004"/>
                  <a:pt x="382418" y="0"/>
                </a:cubicBezTo>
                <a:cubicBezTo>
                  <a:pt x="1298779" y="198839"/>
                  <a:pt x="2292181" y="18456"/>
                  <a:pt x="3438438" y="0"/>
                </a:cubicBezTo>
                <a:cubicBezTo>
                  <a:pt x="3669195" y="-34498"/>
                  <a:pt x="3878651" y="254743"/>
                  <a:pt x="3820858" y="446441"/>
                </a:cubicBezTo>
                <a:cubicBezTo>
                  <a:pt x="3874610" y="672362"/>
                  <a:pt x="3712816" y="1586854"/>
                  <a:pt x="3820858" y="2232153"/>
                </a:cubicBezTo>
                <a:cubicBezTo>
                  <a:pt x="3777818" y="2436369"/>
                  <a:pt x="3653753" y="2647466"/>
                  <a:pt x="3438438" y="2678595"/>
                </a:cubicBezTo>
                <a:cubicBezTo>
                  <a:pt x="1915639" y="2612133"/>
                  <a:pt x="1076202" y="2783391"/>
                  <a:pt x="382418" y="2678595"/>
                </a:cubicBezTo>
                <a:cubicBezTo>
                  <a:pt x="239363" y="2709706"/>
                  <a:pt x="-95947" y="2517069"/>
                  <a:pt x="0" y="2232153"/>
                </a:cubicBezTo>
                <a:cubicBezTo>
                  <a:pt x="68871" y="1352907"/>
                  <a:pt x="-133046" y="1153667"/>
                  <a:pt x="0" y="446441"/>
                </a:cubicBezTo>
                <a:close/>
              </a:path>
              <a:path w="3820858" h="2678596" fill="none" stroke="0" extrusionOk="0">
                <a:moveTo>
                  <a:pt x="0" y="446441"/>
                </a:moveTo>
                <a:cubicBezTo>
                  <a:pt x="-2176" y="165413"/>
                  <a:pt x="145891" y="12424"/>
                  <a:pt x="382418" y="0"/>
                </a:cubicBezTo>
                <a:cubicBezTo>
                  <a:pt x="1080681" y="381368"/>
                  <a:pt x="1998830" y="-304190"/>
                  <a:pt x="3438438" y="0"/>
                </a:cubicBezTo>
                <a:cubicBezTo>
                  <a:pt x="3613686" y="-20197"/>
                  <a:pt x="3845202" y="300857"/>
                  <a:pt x="3820858" y="446441"/>
                </a:cubicBezTo>
                <a:cubicBezTo>
                  <a:pt x="3725584" y="706323"/>
                  <a:pt x="3829099" y="1624707"/>
                  <a:pt x="3820858" y="2232153"/>
                </a:cubicBezTo>
                <a:cubicBezTo>
                  <a:pt x="3807225" y="2442667"/>
                  <a:pt x="3627866" y="2700949"/>
                  <a:pt x="3438438" y="2678595"/>
                </a:cubicBezTo>
                <a:cubicBezTo>
                  <a:pt x="1954078" y="2617818"/>
                  <a:pt x="810447" y="2658147"/>
                  <a:pt x="382418" y="2678595"/>
                </a:cubicBezTo>
                <a:cubicBezTo>
                  <a:pt x="146282" y="2674003"/>
                  <a:pt x="-94924" y="2437156"/>
                  <a:pt x="0" y="2232153"/>
                </a:cubicBezTo>
                <a:cubicBezTo>
                  <a:pt x="21209" y="1334438"/>
                  <a:pt x="-59581" y="1187105"/>
                  <a:pt x="0" y="446441"/>
                </a:cubicBezTo>
                <a:close/>
              </a:path>
              <a:path w="3820858" h="2678596" fill="none" stroke="0" extrusionOk="0">
                <a:moveTo>
                  <a:pt x="0" y="446441"/>
                </a:moveTo>
                <a:cubicBezTo>
                  <a:pt x="10609" y="133600"/>
                  <a:pt x="120462" y="-3754"/>
                  <a:pt x="382418" y="0"/>
                </a:cubicBezTo>
                <a:cubicBezTo>
                  <a:pt x="1264108" y="160507"/>
                  <a:pt x="1910628" y="-307432"/>
                  <a:pt x="3438438" y="0"/>
                </a:cubicBezTo>
                <a:cubicBezTo>
                  <a:pt x="3589358" y="-58970"/>
                  <a:pt x="3864282" y="307818"/>
                  <a:pt x="3820858" y="446441"/>
                </a:cubicBezTo>
                <a:cubicBezTo>
                  <a:pt x="3723924" y="784742"/>
                  <a:pt x="3857649" y="1730775"/>
                  <a:pt x="3820858" y="2232153"/>
                </a:cubicBezTo>
                <a:cubicBezTo>
                  <a:pt x="3779862" y="2486322"/>
                  <a:pt x="3609284" y="2704164"/>
                  <a:pt x="3438438" y="2678595"/>
                </a:cubicBezTo>
                <a:cubicBezTo>
                  <a:pt x="1911165" y="2591562"/>
                  <a:pt x="864862" y="2673003"/>
                  <a:pt x="382418" y="2678595"/>
                </a:cubicBezTo>
                <a:cubicBezTo>
                  <a:pt x="144079" y="2655398"/>
                  <a:pt x="-98155" y="2425635"/>
                  <a:pt x="0" y="2232153"/>
                </a:cubicBezTo>
                <a:cubicBezTo>
                  <a:pt x="-29041" y="1363846"/>
                  <a:pt x="-119918" y="1196579"/>
                  <a:pt x="0" y="446441"/>
                </a:cubicBezTo>
                <a:close/>
              </a:path>
            </a:pathLst>
          </a:custGeom>
          <a:solidFill>
            <a:srgbClr val="CCCCFF"/>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1287" h="4017894" fill="none" extrusionOk="0">
                        <a:moveTo>
                          <a:pt x="0" y="669662"/>
                        </a:moveTo>
                        <a:cubicBezTo>
                          <a:pt x="23777" y="215772"/>
                          <a:pt x="215941" y="-60881"/>
                          <a:pt x="573627" y="0"/>
                        </a:cubicBezTo>
                        <a:cubicBezTo>
                          <a:pt x="1718509" y="104662"/>
                          <a:pt x="2761912" y="-323650"/>
                          <a:pt x="5157657" y="0"/>
                        </a:cubicBezTo>
                        <a:cubicBezTo>
                          <a:pt x="5381578" y="-92156"/>
                          <a:pt x="5758328" y="449340"/>
                          <a:pt x="5731287" y="669662"/>
                        </a:cubicBezTo>
                        <a:cubicBezTo>
                          <a:pt x="5539578" y="1286700"/>
                          <a:pt x="5890222" y="2535489"/>
                          <a:pt x="5731287" y="3348230"/>
                        </a:cubicBezTo>
                        <a:cubicBezTo>
                          <a:pt x="5645928" y="3681605"/>
                          <a:pt x="5441286" y="4006667"/>
                          <a:pt x="5157657" y="4017893"/>
                        </a:cubicBezTo>
                        <a:cubicBezTo>
                          <a:pt x="2906607" y="3849004"/>
                          <a:pt x="1216757" y="3946933"/>
                          <a:pt x="573627" y="4017893"/>
                        </a:cubicBezTo>
                        <a:cubicBezTo>
                          <a:pt x="206312" y="3976245"/>
                          <a:pt x="-139522" y="3632562"/>
                          <a:pt x="0" y="3348230"/>
                        </a:cubicBezTo>
                        <a:cubicBezTo>
                          <a:pt x="-20433" y="2036605"/>
                          <a:pt x="-140470" y="1802956"/>
                          <a:pt x="0" y="669662"/>
                        </a:cubicBezTo>
                        <a:close/>
                      </a:path>
                      <a:path w="5731287" h="4017894" stroke="0" extrusionOk="0">
                        <a:moveTo>
                          <a:pt x="0" y="669662"/>
                        </a:moveTo>
                        <a:cubicBezTo>
                          <a:pt x="-8690" y="264030"/>
                          <a:pt x="159408" y="1604"/>
                          <a:pt x="573627" y="0"/>
                        </a:cubicBezTo>
                        <a:cubicBezTo>
                          <a:pt x="1381377" y="-172243"/>
                          <a:pt x="4299497" y="-58788"/>
                          <a:pt x="5157657" y="0"/>
                        </a:cubicBezTo>
                        <a:cubicBezTo>
                          <a:pt x="5446598" y="-67141"/>
                          <a:pt x="5801491" y="248490"/>
                          <a:pt x="5731287" y="669662"/>
                        </a:cubicBezTo>
                        <a:cubicBezTo>
                          <a:pt x="5797773" y="1691628"/>
                          <a:pt x="6178874" y="2432723"/>
                          <a:pt x="5731287" y="3348230"/>
                        </a:cubicBezTo>
                        <a:cubicBezTo>
                          <a:pt x="5695685" y="3762385"/>
                          <a:pt x="5515513" y="4026036"/>
                          <a:pt x="5157657" y="4017893"/>
                        </a:cubicBezTo>
                        <a:cubicBezTo>
                          <a:pt x="3627938" y="3780480"/>
                          <a:pt x="1104831" y="4197261"/>
                          <a:pt x="573627" y="4017893"/>
                        </a:cubicBezTo>
                        <a:cubicBezTo>
                          <a:pt x="367674" y="4000482"/>
                          <a:pt x="-59333" y="3808854"/>
                          <a:pt x="0" y="3348230"/>
                        </a:cubicBezTo>
                        <a:cubicBezTo>
                          <a:pt x="17981" y="2770876"/>
                          <a:pt x="286652" y="1214295"/>
                          <a:pt x="0" y="669662"/>
                        </a:cubicBezTo>
                        <a:close/>
                      </a:path>
                      <a:path w="5731287" h="4017894" fill="none" stroke="0" extrusionOk="0">
                        <a:moveTo>
                          <a:pt x="0" y="669662"/>
                        </a:moveTo>
                        <a:cubicBezTo>
                          <a:pt x="-53349" y="327707"/>
                          <a:pt x="198874" y="-9225"/>
                          <a:pt x="573627" y="0"/>
                        </a:cubicBezTo>
                        <a:cubicBezTo>
                          <a:pt x="1851230" y="323147"/>
                          <a:pt x="3352165" y="-220656"/>
                          <a:pt x="5157657" y="0"/>
                        </a:cubicBezTo>
                        <a:cubicBezTo>
                          <a:pt x="5500719" y="-23335"/>
                          <a:pt x="5813270" y="380961"/>
                          <a:pt x="5731287" y="669662"/>
                        </a:cubicBezTo>
                        <a:cubicBezTo>
                          <a:pt x="5864541" y="1062189"/>
                          <a:pt x="5526811" y="2501072"/>
                          <a:pt x="5731287" y="3348230"/>
                        </a:cubicBezTo>
                        <a:cubicBezTo>
                          <a:pt x="5700829" y="3705455"/>
                          <a:pt x="5469866" y="3988309"/>
                          <a:pt x="5157657" y="4017893"/>
                        </a:cubicBezTo>
                        <a:cubicBezTo>
                          <a:pt x="2906941" y="3949486"/>
                          <a:pt x="1517071" y="4050063"/>
                          <a:pt x="573627" y="4017893"/>
                        </a:cubicBezTo>
                        <a:cubicBezTo>
                          <a:pt x="337465" y="4049363"/>
                          <a:pt x="-128388" y="3729235"/>
                          <a:pt x="0" y="3348230"/>
                        </a:cubicBezTo>
                        <a:cubicBezTo>
                          <a:pt x="43979" y="2027053"/>
                          <a:pt x="-162790" y="1745849"/>
                          <a:pt x="0" y="669662"/>
                        </a:cubicBezTo>
                        <a:close/>
                      </a:path>
                      <a:path w="5731287" h="4017894" fill="none" stroke="0" extrusionOk="0">
                        <a:moveTo>
                          <a:pt x="0" y="669662"/>
                        </a:moveTo>
                        <a:cubicBezTo>
                          <a:pt x="-8836" y="212662"/>
                          <a:pt x="200840" y="-7260"/>
                          <a:pt x="573627" y="0"/>
                        </a:cubicBezTo>
                        <a:cubicBezTo>
                          <a:pt x="1755221" y="338743"/>
                          <a:pt x="2900148" y="-407811"/>
                          <a:pt x="5157657" y="0"/>
                        </a:cubicBezTo>
                        <a:cubicBezTo>
                          <a:pt x="5424577" y="-39752"/>
                          <a:pt x="5760120" y="418774"/>
                          <a:pt x="5731287" y="669662"/>
                        </a:cubicBezTo>
                        <a:cubicBezTo>
                          <a:pt x="5742227" y="1100519"/>
                          <a:pt x="5856045" y="2543382"/>
                          <a:pt x="5731287" y="3348230"/>
                        </a:cubicBezTo>
                        <a:cubicBezTo>
                          <a:pt x="5684005" y="3712921"/>
                          <a:pt x="5440482" y="4037484"/>
                          <a:pt x="5157657" y="4017893"/>
                        </a:cubicBezTo>
                        <a:cubicBezTo>
                          <a:pt x="2933084" y="3915655"/>
                          <a:pt x="1287106" y="3987928"/>
                          <a:pt x="573627" y="4017893"/>
                        </a:cubicBezTo>
                        <a:cubicBezTo>
                          <a:pt x="220730" y="3988737"/>
                          <a:pt x="-137763" y="3655274"/>
                          <a:pt x="0" y="3348230"/>
                        </a:cubicBezTo>
                        <a:cubicBezTo>
                          <a:pt x="11481" y="2030747"/>
                          <a:pt x="-130150" y="1774907"/>
                          <a:pt x="0" y="669662"/>
                        </a:cubicBezTo>
                        <a:close/>
                      </a:path>
                    </a:pathLst>
                  </a:custGeom>
                  <ask:type>
                    <ask:lineSketchCurved/>
                  </ask:type>
                </ask:lineSketchStyleProps>
              </a:ext>
            </a:extLst>
          </a:ln>
          <a:effectLst/>
        </p:spPr>
        <p:txBody>
          <a:bodyPr rtlCol="1" anchor="ctr"/>
          <a:lstStyle/>
          <a:p>
            <a:pPr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8" name="Rectangle: Rounded Corners 8">
            <a:extLst>
              <a:ext uri="{FF2B5EF4-FFF2-40B4-BE49-F238E27FC236}">
                <a16:creationId xmlns:a16="http://schemas.microsoft.com/office/drawing/2014/main" id="{94F4B3C9-1883-31B8-86A8-24D2DEC261CA}"/>
              </a:ext>
            </a:extLst>
          </p:cNvPr>
          <p:cNvSpPr/>
          <p:nvPr/>
        </p:nvSpPr>
        <p:spPr>
          <a:xfrm>
            <a:off x="4177294" y="614516"/>
            <a:ext cx="3837415" cy="2640384"/>
          </a:xfrm>
          <a:custGeom>
            <a:avLst/>
            <a:gdLst>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40384" fill="none" extrusionOk="0">
                <a:moveTo>
                  <a:pt x="0" y="440072"/>
                </a:moveTo>
                <a:cubicBezTo>
                  <a:pt x="20730" y="113354"/>
                  <a:pt x="123638" y="-63077"/>
                  <a:pt x="384075" y="0"/>
                </a:cubicBezTo>
                <a:cubicBezTo>
                  <a:pt x="1229360" y="40516"/>
                  <a:pt x="1819774" y="-238769"/>
                  <a:pt x="3453337" y="0"/>
                </a:cubicBezTo>
                <a:cubicBezTo>
                  <a:pt x="3594528" y="-70999"/>
                  <a:pt x="3849046" y="275743"/>
                  <a:pt x="3837415" y="440072"/>
                </a:cubicBezTo>
                <a:cubicBezTo>
                  <a:pt x="3574188" y="880952"/>
                  <a:pt x="4003443" y="1715106"/>
                  <a:pt x="3837415" y="2200310"/>
                </a:cubicBezTo>
                <a:cubicBezTo>
                  <a:pt x="3734022" y="2401974"/>
                  <a:pt x="3594847" y="2616919"/>
                  <a:pt x="3453337" y="2640384"/>
                </a:cubicBezTo>
                <a:cubicBezTo>
                  <a:pt x="1866493" y="2436410"/>
                  <a:pt x="757109" y="2631713"/>
                  <a:pt x="384075" y="2640384"/>
                </a:cubicBezTo>
                <a:cubicBezTo>
                  <a:pt x="82820" y="2567980"/>
                  <a:pt x="-110047" y="2371687"/>
                  <a:pt x="0" y="2200310"/>
                </a:cubicBezTo>
                <a:cubicBezTo>
                  <a:pt x="-67003" y="1348129"/>
                  <a:pt x="-116545" y="1196692"/>
                  <a:pt x="0" y="440072"/>
                </a:cubicBezTo>
                <a:close/>
              </a:path>
              <a:path w="3837415" h="2640384" stroke="0" extrusionOk="0">
                <a:moveTo>
                  <a:pt x="0" y="440072"/>
                </a:moveTo>
                <a:cubicBezTo>
                  <a:pt x="1041" y="117614"/>
                  <a:pt x="109363" y="-6758"/>
                  <a:pt x="384075" y="0"/>
                </a:cubicBezTo>
                <a:cubicBezTo>
                  <a:pt x="750439" y="-167716"/>
                  <a:pt x="2857667" y="-36083"/>
                  <a:pt x="3453337" y="0"/>
                </a:cubicBezTo>
                <a:cubicBezTo>
                  <a:pt x="3638831" y="-66031"/>
                  <a:pt x="3932875" y="127121"/>
                  <a:pt x="3837415" y="440072"/>
                </a:cubicBezTo>
                <a:cubicBezTo>
                  <a:pt x="3953190" y="1121334"/>
                  <a:pt x="4212215" y="1553957"/>
                  <a:pt x="3837415" y="2200310"/>
                </a:cubicBezTo>
                <a:cubicBezTo>
                  <a:pt x="3781110" y="2509854"/>
                  <a:pt x="3699298" y="2635832"/>
                  <a:pt x="3453337" y="2640384"/>
                </a:cubicBezTo>
                <a:cubicBezTo>
                  <a:pt x="2546266" y="2491666"/>
                  <a:pt x="877129" y="2769779"/>
                  <a:pt x="384075" y="2640384"/>
                </a:cubicBezTo>
                <a:cubicBezTo>
                  <a:pt x="287527" y="2579052"/>
                  <a:pt x="-66582" y="2559915"/>
                  <a:pt x="0" y="2200310"/>
                </a:cubicBezTo>
                <a:cubicBezTo>
                  <a:pt x="-31053" y="1764572"/>
                  <a:pt x="215931" y="841632"/>
                  <a:pt x="0" y="440072"/>
                </a:cubicBezTo>
                <a:close/>
              </a:path>
              <a:path w="3837415" h="2640384" fill="none" stroke="0" extrusionOk="0">
                <a:moveTo>
                  <a:pt x="0" y="440072"/>
                </a:moveTo>
                <a:cubicBezTo>
                  <a:pt x="-50554" y="211082"/>
                  <a:pt x="104571" y="16702"/>
                  <a:pt x="384075" y="0"/>
                </a:cubicBezTo>
                <a:cubicBezTo>
                  <a:pt x="1330341" y="170276"/>
                  <a:pt x="2289836" y="-129841"/>
                  <a:pt x="3453337" y="0"/>
                </a:cubicBezTo>
                <a:cubicBezTo>
                  <a:pt x="3685044" y="-9933"/>
                  <a:pt x="3895135" y="252013"/>
                  <a:pt x="3837415" y="440072"/>
                </a:cubicBezTo>
                <a:cubicBezTo>
                  <a:pt x="3813887" y="680062"/>
                  <a:pt x="3750918" y="1545946"/>
                  <a:pt x="3837415" y="2200310"/>
                </a:cubicBezTo>
                <a:cubicBezTo>
                  <a:pt x="3791239" y="2398341"/>
                  <a:pt x="3666071" y="2614734"/>
                  <a:pt x="3453337" y="2640384"/>
                </a:cubicBezTo>
                <a:cubicBezTo>
                  <a:pt x="1806893" y="2498476"/>
                  <a:pt x="1034702" y="2661126"/>
                  <a:pt x="384075" y="2640384"/>
                </a:cubicBezTo>
                <a:cubicBezTo>
                  <a:pt x="255518" y="2678752"/>
                  <a:pt x="-86518" y="2480063"/>
                  <a:pt x="0" y="2200310"/>
                </a:cubicBezTo>
                <a:cubicBezTo>
                  <a:pt x="39444" y="1339730"/>
                  <a:pt x="-148834" y="1134296"/>
                  <a:pt x="0" y="440072"/>
                </a:cubicBezTo>
                <a:close/>
              </a:path>
              <a:path w="3837415" h="2640384" fill="none" stroke="0" extrusionOk="0">
                <a:moveTo>
                  <a:pt x="0" y="440072"/>
                </a:moveTo>
                <a:cubicBezTo>
                  <a:pt x="-12952" y="142698"/>
                  <a:pt x="135516" y="15175"/>
                  <a:pt x="384075" y="0"/>
                </a:cubicBezTo>
                <a:cubicBezTo>
                  <a:pt x="1137518" y="166312"/>
                  <a:pt x="2211244" y="-320405"/>
                  <a:pt x="3453337" y="0"/>
                </a:cubicBezTo>
                <a:cubicBezTo>
                  <a:pt x="3628381" y="-13669"/>
                  <a:pt x="3858452" y="271188"/>
                  <a:pt x="3837415" y="440072"/>
                </a:cubicBezTo>
                <a:cubicBezTo>
                  <a:pt x="3736715" y="716911"/>
                  <a:pt x="3769746" y="1658397"/>
                  <a:pt x="3837415" y="2200310"/>
                </a:cubicBezTo>
                <a:cubicBezTo>
                  <a:pt x="3798730" y="2404254"/>
                  <a:pt x="3634915" y="2675824"/>
                  <a:pt x="3453337" y="2640384"/>
                </a:cubicBezTo>
                <a:cubicBezTo>
                  <a:pt x="1904508" y="2694889"/>
                  <a:pt x="862574" y="2589197"/>
                  <a:pt x="384075" y="2640384"/>
                </a:cubicBezTo>
                <a:cubicBezTo>
                  <a:pt x="148723" y="2646672"/>
                  <a:pt x="-112890" y="2413804"/>
                  <a:pt x="0" y="2200310"/>
                </a:cubicBezTo>
                <a:cubicBezTo>
                  <a:pt x="-9811" y="1323627"/>
                  <a:pt x="-99335" y="1181827"/>
                  <a:pt x="0" y="440072"/>
                </a:cubicBezTo>
                <a:close/>
              </a:path>
              <a:path w="3837415" h="2640384" fill="none" stroke="0" extrusionOk="0">
                <a:moveTo>
                  <a:pt x="0" y="440072"/>
                </a:moveTo>
                <a:cubicBezTo>
                  <a:pt x="-8274" y="120257"/>
                  <a:pt x="123457" y="-45065"/>
                  <a:pt x="384075" y="0"/>
                </a:cubicBezTo>
                <a:cubicBezTo>
                  <a:pt x="1272434" y="175303"/>
                  <a:pt x="1962535" y="-232946"/>
                  <a:pt x="3453337" y="0"/>
                </a:cubicBezTo>
                <a:cubicBezTo>
                  <a:pt x="3616741" y="-42399"/>
                  <a:pt x="3852385" y="265041"/>
                  <a:pt x="3837415" y="440072"/>
                </a:cubicBezTo>
                <a:cubicBezTo>
                  <a:pt x="3663956" y="836755"/>
                  <a:pt x="3887722" y="1699711"/>
                  <a:pt x="3837415" y="2200310"/>
                </a:cubicBezTo>
                <a:cubicBezTo>
                  <a:pt x="3771788" y="2439162"/>
                  <a:pt x="3613514" y="2651609"/>
                  <a:pt x="3453337" y="2640384"/>
                </a:cubicBezTo>
                <a:cubicBezTo>
                  <a:pt x="1855682" y="2543049"/>
                  <a:pt x="837238" y="2630077"/>
                  <a:pt x="384075" y="2640384"/>
                </a:cubicBezTo>
                <a:cubicBezTo>
                  <a:pt x="129074" y="2606172"/>
                  <a:pt x="-85764" y="2399747"/>
                  <a:pt x="0" y="2200310"/>
                </a:cubicBezTo>
                <a:cubicBezTo>
                  <a:pt x="-63706" y="1350152"/>
                  <a:pt x="-122312" y="1182524"/>
                  <a:pt x="0" y="440072"/>
                </a:cubicBezTo>
                <a:close/>
              </a:path>
            </a:pathLst>
          </a:custGeom>
          <a:solidFill>
            <a:srgbClr val="66FFCC"/>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60576" fill="none" extrusionOk="0">
                        <a:moveTo>
                          <a:pt x="0" y="660108"/>
                        </a:moveTo>
                        <a:cubicBezTo>
                          <a:pt x="16188" y="236298"/>
                          <a:pt x="194149" y="-81644"/>
                          <a:pt x="576113" y="0"/>
                        </a:cubicBezTo>
                        <a:cubicBezTo>
                          <a:pt x="1730059" y="126135"/>
                          <a:pt x="2914250" y="-310358"/>
                          <a:pt x="5180007" y="0"/>
                        </a:cubicBezTo>
                        <a:cubicBezTo>
                          <a:pt x="5410683" y="-85308"/>
                          <a:pt x="5770780" y="395025"/>
                          <a:pt x="5756123" y="660108"/>
                        </a:cubicBezTo>
                        <a:cubicBezTo>
                          <a:pt x="5483315" y="1284997"/>
                          <a:pt x="5891378" y="2514601"/>
                          <a:pt x="5756123" y="3300466"/>
                        </a:cubicBezTo>
                        <a:cubicBezTo>
                          <a:pt x="5637749" y="3618754"/>
                          <a:pt x="5440062" y="3941554"/>
                          <a:pt x="5180007" y="3960576"/>
                        </a:cubicBezTo>
                        <a:cubicBezTo>
                          <a:pt x="2867929" y="3733385"/>
                          <a:pt x="1214592" y="3913054"/>
                          <a:pt x="576113" y="3960576"/>
                        </a:cubicBezTo>
                        <a:cubicBezTo>
                          <a:pt x="154346" y="3881822"/>
                          <a:pt x="-118858" y="3592142"/>
                          <a:pt x="0" y="3300466"/>
                        </a:cubicBezTo>
                        <a:cubicBezTo>
                          <a:pt x="-68032" y="2014321"/>
                          <a:pt x="-158671" y="1778874"/>
                          <a:pt x="0" y="660108"/>
                        </a:cubicBezTo>
                        <a:close/>
                      </a:path>
                      <a:path w="5756123" h="3960576" stroke="0" extrusionOk="0">
                        <a:moveTo>
                          <a:pt x="0" y="660108"/>
                        </a:moveTo>
                        <a:cubicBezTo>
                          <a:pt x="60" y="191345"/>
                          <a:pt x="183267" y="15480"/>
                          <a:pt x="576113" y="0"/>
                        </a:cubicBezTo>
                        <a:cubicBezTo>
                          <a:pt x="1270542" y="-206788"/>
                          <a:pt x="4198335" y="-70001"/>
                          <a:pt x="5180007" y="0"/>
                        </a:cubicBezTo>
                        <a:cubicBezTo>
                          <a:pt x="5470369" y="-60228"/>
                          <a:pt x="5870354" y="220135"/>
                          <a:pt x="5756123" y="660108"/>
                        </a:cubicBezTo>
                        <a:cubicBezTo>
                          <a:pt x="5897497" y="1674454"/>
                          <a:pt x="6220135" y="2396563"/>
                          <a:pt x="5756123" y="3300466"/>
                        </a:cubicBezTo>
                        <a:cubicBezTo>
                          <a:pt x="5709803" y="3721685"/>
                          <a:pt x="5519001" y="3978696"/>
                          <a:pt x="5180007" y="3960576"/>
                        </a:cubicBezTo>
                        <a:cubicBezTo>
                          <a:pt x="3776696" y="3734368"/>
                          <a:pt x="1199483" y="4144862"/>
                          <a:pt x="576113" y="3960576"/>
                        </a:cubicBezTo>
                        <a:cubicBezTo>
                          <a:pt x="382750" y="3931563"/>
                          <a:pt x="-81659" y="3791036"/>
                          <a:pt x="0" y="3300466"/>
                        </a:cubicBezTo>
                        <a:cubicBezTo>
                          <a:pt x="36731" y="2722447"/>
                          <a:pt x="288057" y="1196226"/>
                          <a:pt x="0" y="660108"/>
                        </a:cubicBezTo>
                        <a:close/>
                      </a:path>
                      <a:path w="5756123" h="3960576" fill="none" stroke="0" extrusionOk="0">
                        <a:moveTo>
                          <a:pt x="0" y="660108"/>
                        </a:moveTo>
                        <a:cubicBezTo>
                          <a:pt x="-26704" y="275485"/>
                          <a:pt x="170870" y="14426"/>
                          <a:pt x="576113" y="0"/>
                        </a:cubicBezTo>
                        <a:cubicBezTo>
                          <a:pt x="1812759" y="302334"/>
                          <a:pt x="3399956" y="-295122"/>
                          <a:pt x="5180007" y="0"/>
                        </a:cubicBezTo>
                        <a:cubicBezTo>
                          <a:pt x="5526060" y="-958"/>
                          <a:pt x="5829860" y="374871"/>
                          <a:pt x="5756123" y="660108"/>
                        </a:cubicBezTo>
                        <a:cubicBezTo>
                          <a:pt x="5801012" y="1101827"/>
                          <a:pt x="5592944" y="2414134"/>
                          <a:pt x="5756123" y="3300466"/>
                        </a:cubicBezTo>
                        <a:cubicBezTo>
                          <a:pt x="5713668" y="3637527"/>
                          <a:pt x="5483279" y="3947261"/>
                          <a:pt x="5180007" y="3960576"/>
                        </a:cubicBezTo>
                        <a:cubicBezTo>
                          <a:pt x="2834797" y="3864012"/>
                          <a:pt x="1537094" y="3972455"/>
                          <a:pt x="576113" y="3960576"/>
                        </a:cubicBezTo>
                        <a:cubicBezTo>
                          <a:pt x="374178" y="4011720"/>
                          <a:pt x="-114000" y="3672995"/>
                          <a:pt x="0" y="3300466"/>
                        </a:cubicBezTo>
                        <a:cubicBezTo>
                          <a:pt x="32147" y="2008544"/>
                          <a:pt x="-169198" y="1724002"/>
                          <a:pt x="0" y="660108"/>
                        </a:cubicBezTo>
                        <a:close/>
                      </a:path>
                      <a:path w="5756123" h="3960576" fill="none" stroke="0" extrusionOk="0">
                        <a:moveTo>
                          <a:pt x="0" y="660108"/>
                        </a:moveTo>
                        <a:cubicBezTo>
                          <a:pt x="-20659" y="206208"/>
                          <a:pt x="177452" y="-14392"/>
                          <a:pt x="576113" y="0"/>
                        </a:cubicBezTo>
                        <a:cubicBezTo>
                          <a:pt x="1735710" y="198299"/>
                          <a:pt x="3173791" y="-409906"/>
                          <a:pt x="5180007" y="0"/>
                        </a:cubicBezTo>
                        <a:cubicBezTo>
                          <a:pt x="5449578" y="-36873"/>
                          <a:pt x="5779718" y="373086"/>
                          <a:pt x="5756123" y="660108"/>
                        </a:cubicBezTo>
                        <a:cubicBezTo>
                          <a:pt x="5700715" y="1100876"/>
                          <a:pt x="5687201" y="2518417"/>
                          <a:pt x="5756123" y="3300466"/>
                        </a:cubicBezTo>
                        <a:cubicBezTo>
                          <a:pt x="5679877" y="3639596"/>
                          <a:pt x="5450807" y="3997156"/>
                          <a:pt x="5180007" y="3960576"/>
                        </a:cubicBezTo>
                        <a:cubicBezTo>
                          <a:pt x="2877928" y="3923171"/>
                          <a:pt x="1356608" y="3884417"/>
                          <a:pt x="576113" y="3960576"/>
                        </a:cubicBezTo>
                        <a:cubicBezTo>
                          <a:pt x="224905" y="3938993"/>
                          <a:pt x="-140335" y="3617821"/>
                          <a:pt x="0" y="3300466"/>
                        </a:cubicBezTo>
                        <a:cubicBezTo>
                          <a:pt x="-28907" y="2005743"/>
                          <a:pt x="-174688" y="1769118"/>
                          <a:pt x="0" y="660108"/>
                        </a:cubicBezTo>
                        <a:close/>
                      </a:path>
                    </a:pathLst>
                  </a:custGeom>
                  <ask:type>
                    <ask:lineSketchCurved/>
                  </ask:type>
                </ask:lineSketchStyleProps>
              </a:ext>
            </a:extLst>
          </a:ln>
          <a:effectLst/>
        </p:spPr>
        <p:txBody>
          <a:bodyPr rtlCol="1" anchor="ctr"/>
          <a:lstStyle/>
          <a:p>
            <a:pPr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7" name="Rectangle: Rounded Corners 8">
            <a:extLst>
              <a:ext uri="{FF2B5EF4-FFF2-40B4-BE49-F238E27FC236}">
                <a16:creationId xmlns:a16="http://schemas.microsoft.com/office/drawing/2014/main" id="{1F3A3710-D2BA-DC09-3D90-B9AA66943620}"/>
              </a:ext>
            </a:extLst>
          </p:cNvPr>
          <p:cNvSpPr/>
          <p:nvPr/>
        </p:nvSpPr>
        <p:spPr>
          <a:xfrm>
            <a:off x="8199268" y="656674"/>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rgbClr val="CCFF66"/>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CF78DED-3F0F-2918-868B-299F3B880931}"/>
              </a:ext>
            </a:extLst>
          </p:cNvPr>
          <p:cNvSpPr txBox="1"/>
          <p:nvPr/>
        </p:nvSpPr>
        <p:spPr>
          <a:xfrm>
            <a:off x="7933980" y="1256193"/>
            <a:ext cx="4258020" cy="1251625"/>
          </a:xfrm>
          <a:prstGeom prst="rect">
            <a:avLst/>
          </a:prstGeom>
          <a:noFill/>
        </p:spPr>
        <p:txBody>
          <a:bodyPr wrap="square">
            <a:spAutoFit/>
          </a:bodyPr>
          <a:lstStyle/>
          <a:p>
            <a:pPr algn="ctr" defTabSz="914446">
              <a:lnSpc>
                <a:spcPct val="107000"/>
              </a:lnSpc>
              <a:defRPr/>
            </a:pPr>
            <a:r>
              <a:rPr lang="he-IL" sz="3600" b="1" dirty="0">
                <a:solidFill>
                  <a:srgbClr val="44546A"/>
                </a:solidFill>
                <a:latin typeface="Calibri" panose="020F0502020204030204" pitchFamily="34" charset="0"/>
                <a:ea typeface="Times New Roman" panose="02020603050405020304" pitchFamily="18" charset="0"/>
                <a:cs typeface="Calibri" panose="020F0502020204030204" pitchFamily="34" charset="0"/>
                <a:sym typeface="Arial"/>
              </a:rPr>
              <a:t>מי כמוני </a:t>
            </a:r>
          </a:p>
          <a:p>
            <a:pPr algn="ctr" defTabSz="914446">
              <a:lnSpc>
                <a:spcPct val="107000"/>
              </a:lnSpc>
              <a:defRPr/>
            </a:pPr>
            <a:r>
              <a:rPr lang="he-IL" sz="3600" b="1" dirty="0">
                <a:solidFill>
                  <a:srgbClr val="44546A"/>
                </a:solidFill>
                <a:latin typeface="Calibri" panose="020F0502020204030204" pitchFamily="34" charset="0"/>
                <a:ea typeface="Times New Roman" panose="02020603050405020304" pitchFamily="18" charset="0"/>
                <a:cs typeface="Calibri" panose="020F0502020204030204" pitchFamily="34" charset="0"/>
                <a:sym typeface="Arial"/>
              </a:rPr>
              <a:t>אוהב/ת חיבוקים?</a:t>
            </a:r>
          </a:p>
        </p:txBody>
      </p:sp>
      <p:sp>
        <p:nvSpPr>
          <p:cNvPr id="13" name="TextBox 12">
            <a:extLst>
              <a:ext uri="{FF2B5EF4-FFF2-40B4-BE49-F238E27FC236}">
                <a16:creationId xmlns:a16="http://schemas.microsoft.com/office/drawing/2014/main" id="{ABA7B9BD-81C2-F674-340D-9D08075E8D8F}"/>
              </a:ext>
            </a:extLst>
          </p:cNvPr>
          <p:cNvSpPr txBox="1"/>
          <p:nvPr/>
        </p:nvSpPr>
        <p:spPr>
          <a:xfrm>
            <a:off x="4177293" y="1062755"/>
            <a:ext cx="3807487" cy="1649811"/>
          </a:xfrm>
          <a:prstGeom prst="rect">
            <a:avLst/>
          </a:prstGeom>
          <a:noFill/>
        </p:spPr>
        <p:txBody>
          <a:bodyPr wrap="square">
            <a:spAutoFit/>
          </a:bodyPr>
          <a:lstStyle/>
          <a:p>
            <a:pPr algn="ctr" defTabSz="914446">
              <a:lnSpc>
                <a:spcPct val="107000"/>
              </a:lnSpc>
              <a:defRPr/>
            </a:pPr>
            <a:r>
              <a:rPr lang="he-IL"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מי כמוני 'מנגב/ת' </a:t>
            </a:r>
            <a:r>
              <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br>
            <a:r>
              <a:rPr lang="he-IL"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נשיקות כשמנשקים</a:t>
            </a:r>
            <a:r>
              <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
            </a:r>
            <a:br>
              <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br>
            <a:r>
              <a:rPr lang="he-IL"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אותה/אותו על הלחי?</a:t>
            </a:r>
          </a:p>
        </p:txBody>
      </p:sp>
      <p:sp>
        <p:nvSpPr>
          <p:cNvPr id="15" name="TextBox 14">
            <a:extLst>
              <a:ext uri="{FF2B5EF4-FFF2-40B4-BE49-F238E27FC236}">
                <a16:creationId xmlns:a16="http://schemas.microsoft.com/office/drawing/2014/main" id="{8C5F2663-071A-C178-CF83-D435EA7DF5DA}"/>
              </a:ext>
            </a:extLst>
          </p:cNvPr>
          <p:cNvSpPr txBox="1"/>
          <p:nvPr/>
        </p:nvSpPr>
        <p:spPr>
          <a:xfrm>
            <a:off x="-99931" y="1218541"/>
            <a:ext cx="4166296" cy="1251625"/>
          </a:xfrm>
          <a:prstGeom prst="rect">
            <a:avLst/>
          </a:prstGeom>
          <a:noFill/>
        </p:spPr>
        <p:txBody>
          <a:bodyPr wrap="square">
            <a:spAutoFit/>
          </a:bodyPr>
          <a:lstStyle/>
          <a:p>
            <a:pPr algn="ctr" defTabSz="914446">
              <a:lnSpc>
                <a:spcPct val="107000"/>
              </a:lnSpc>
              <a:defRPr/>
            </a:pPr>
            <a:r>
              <a:rPr lang="he-IL" sz="3600" b="1" dirty="0">
                <a:solidFill>
                  <a:srgbClr val="44546A"/>
                </a:solidFill>
                <a:latin typeface="Calibri" panose="020F0502020204030204" pitchFamily="34" charset="0"/>
                <a:ea typeface="Times New Roman" panose="02020603050405020304" pitchFamily="18" charset="0"/>
                <a:cs typeface="Calibri" panose="020F0502020204030204" pitchFamily="34" charset="0"/>
                <a:sym typeface="Arial"/>
              </a:rPr>
              <a:t>מי כמוני אוהב/ת </a:t>
            </a:r>
          </a:p>
          <a:p>
            <a:pPr algn="ctr" defTabSz="914446">
              <a:lnSpc>
                <a:spcPct val="107000"/>
              </a:lnSpc>
              <a:defRPr/>
            </a:pPr>
            <a:r>
              <a:rPr lang="he-IL" sz="3600" b="1" dirty="0">
                <a:solidFill>
                  <a:srgbClr val="44546A"/>
                </a:solidFill>
                <a:latin typeface="Calibri" panose="020F0502020204030204" pitchFamily="34" charset="0"/>
                <a:ea typeface="Times New Roman" panose="02020603050405020304" pitchFamily="18" charset="0"/>
                <a:cs typeface="Calibri" panose="020F0502020204030204" pitchFamily="34" charset="0"/>
                <a:sym typeface="Arial"/>
              </a:rPr>
              <a:t>לקבל ולתת מחמאה? </a:t>
            </a:r>
            <a:endPar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7" name="Rectangle: Rounded Corners 8">
            <a:extLst>
              <a:ext uri="{FF2B5EF4-FFF2-40B4-BE49-F238E27FC236}">
                <a16:creationId xmlns:a16="http://schemas.microsoft.com/office/drawing/2014/main" id="{DCC8AB2A-1044-E007-DAC1-0434F7131208}"/>
              </a:ext>
            </a:extLst>
          </p:cNvPr>
          <p:cNvSpPr/>
          <p:nvPr/>
        </p:nvSpPr>
        <p:spPr>
          <a:xfrm>
            <a:off x="8136364" y="3487056"/>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chemeClr val="accent4">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18" name="Rectangle: Rounded Corners 8">
            <a:extLst>
              <a:ext uri="{FF2B5EF4-FFF2-40B4-BE49-F238E27FC236}">
                <a16:creationId xmlns:a16="http://schemas.microsoft.com/office/drawing/2014/main" id="{534CF7BD-53C9-0F21-0D40-D4168F608018}"/>
              </a:ext>
            </a:extLst>
          </p:cNvPr>
          <p:cNvSpPr/>
          <p:nvPr/>
        </p:nvSpPr>
        <p:spPr>
          <a:xfrm>
            <a:off x="150313" y="3417266"/>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rgbClr val="FF99CC"/>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19" name="Rectangle: Rounded Corners 8">
            <a:extLst>
              <a:ext uri="{FF2B5EF4-FFF2-40B4-BE49-F238E27FC236}">
                <a16:creationId xmlns:a16="http://schemas.microsoft.com/office/drawing/2014/main" id="{F0363C47-4EE4-A84B-4DED-F934ECEB5F0C}"/>
              </a:ext>
            </a:extLst>
          </p:cNvPr>
          <p:cNvSpPr/>
          <p:nvPr/>
        </p:nvSpPr>
        <p:spPr>
          <a:xfrm>
            <a:off x="4177294" y="3455806"/>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rgbClr val="BCEFEE"/>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44546A"/>
              </a:solidFill>
              <a:latin typeface="Calibri" panose="020F0502020204030204" pitchFamily="34" charset="0"/>
              <a:cs typeface="Calibri" panose="020F0502020204030204" pitchFamily="34" charset="0"/>
              <a:sym typeface="Arial"/>
            </a:endParaRPr>
          </a:p>
        </p:txBody>
      </p:sp>
      <p:sp>
        <p:nvSpPr>
          <p:cNvPr id="22" name="TextBox 21">
            <a:extLst>
              <a:ext uri="{FF2B5EF4-FFF2-40B4-BE49-F238E27FC236}">
                <a16:creationId xmlns:a16="http://schemas.microsoft.com/office/drawing/2014/main" id="{22D1D83F-3BC8-3E33-574A-6523AAF6E5FF}"/>
              </a:ext>
            </a:extLst>
          </p:cNvPr>
          <p:cNvSpPr txBox="1"/>
          <p:nvPr/>
        </p:nvSpPr>
        <p:spPr>
          <a:xfrm>
            <a:off x="7984780" y="3753034"/>
            <a:ext cx="4258020" cy="2062103"/>
          </a:xfrm>
          <a:prstGeom prst="rect">
            <a:avLst/>
          </a:prstGeom>
          <a:noFill/>
        </p:spPr>
        <p:txBody>
          <a:bodyPr wrap="square">
            <a:spAutoFit/>
          </a:bodyPr>
          <a:lstStyle/>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למי כמוני יש תפקיד</a:t>
            </a:r>
            <a:r>
              <a:rPr lang="en-US" sz="3200" b="1" dirty="0">
                <a:solidFill>
                  <a:srgbClr val="44546A"/>
                </a:solidFill>
                <a:latin typeface="Calibri" panose="020F0502020204030204" pitchFamily="34" charset="0"/>
                <a:cs typeface="Calibri" panose="020F0502020204030204" pitchFamily="34" charset="0"/>
              </a:rPr>
              <a:t/>
            </a:r>
            <a:br>
              <a:rPr lang="en-US" sz="3200" b="1" dirty="0">
                <a:solidFill>
                  <a:srgbClr val="44546A"/>
                </a:solidFill>
                <a:latin typeface="Calibri" panose="020F0502020204030204" pitchFamily="34" charset="0"/>
                <a:cs typeface="Calibri" panose="020F0502020204030204" pitchFamily="34" charset="0"/>
              </a:rPr>
            </a:br>
            <a:r>
              <a:rPr lang="he-IL" sz="3200" b="1" dirty="0">
                <a:solidFill>
                  <a:srgbClr val="44546A"/>
                </a:solidFill>
                <a:latin typeface="Calibri" panose="020F0502020204030204" pitchFamily="34" charset="0"/>
                <a:cs typeface="Calibri" panose="020F0502020204030204" pitchFamily="34" charset="0"/>
              </a:rPr>
              <a:t>שרק אני ממלא/ת בבית? (כמו לזרוק זבל </a:t>
            </a:r>
            <a:r>
              <a:rPr lang="en-US" sz="3200" b="1" dirty="0">
                <a:solidFill>
                  <a:srgbClr val="44546A"/>
                </a:solidFill>
                <a:latin typeface="Calibri" panose="020F0502020204030204" pitchFamily="34" charset="0"/>
                <a:cs typeface="Calibri" panose="020F0502020204030204" pitchFamily="34" charset="0"/>
              </a:rPr>
              <a:t/>
            </a:r>
            <a:br>
              <a:rPr lang="en-US" sz="3200" b="1" dirty="0">
                <a:solidFill>
                  <a:srgbClr val="44546A"/>
                </a:solidFill>
                <a:latin typeface="Calibri" panose="020F0502020204030204" pitchFamily="34" charset="0"/>
                <a:cs typeface="Calibri" panose="020F0502020204030204" pitchFamily="34" charset="0"/>
              </a:rPr>
            </a:br>
            <a:r>
              <a:rPr lang="he-IL" sz="3200" b="1" dirty="0">
                <a:solidFill>
                  <a:srgbClr val="44546A"/>
                </a:solidFill>
                <a:latin typeface="Calibri" panose="020F0502020204030204" pitchFamily="34" charset="0"/>
                <a:cs typeface="Calibri" panose="020F0502020204030204" pitchFamily="34" charset="0"/>
              </a:rPr>
              <a:t>או לטייל עם הכלב)</a:t>
            </a:r>
          </a:p>
        </p:txBody>
      </p:sp>
      <p:sp>
        <p:nvSpPr>
          <p:cNvPr id="23" name="TextBox 22">
            <a:extLst>
              <a:ext uri="{FF2B5EF4-FFF2-40B4-BE49-F238E27FC236}">
                <a16:creationId xmlns:a16="http://schemas.microsoft.com/office/drawing/2014/main" id="{7ED9E371-2925-C30B-1C9B-CA087B051BAF}"/>
              </a:ext>
            </a:extLst>
          </p:cNvPr>
          <p:cNvSpPr txBox="1"/>
          <p:nvPr/>
        </p:nvSpPr>
        <p:spPr>
          <a:xfrm>
            <a:off x="4177293" y="4038135"/>
            <a:ext cx="3866356" cy="1251625"/>
          </a:xfrm>
          <a:prstGeom prst="rect">
            <a:avLst/>
          </a:prstGeom>
          <a:noFill/>
        </p:spPr>
        <p:txBody>
          <a:bodyPr wrap="square">
            <a:spAutoFit/>
          </a:bodyPr>
          <a:lstStyle/>
          <a:p>
            <a:pPr algn="ctr" defTabSz="914446">
              <a:lnSpc>
                <a:spcPct val="107000"/>
              </a:lnSpc>
              <a:defRPr/>
            </a:pPr>
            <a:r>
              <a:rPr lang="he-IL" sz="3600" b="1" dirty="0">
                <a:solidFill>
                  <a:srgbClr val="44546A"/>
                </a:solidFill>
                <a:latin typeface="Calibri" panose="020F0502020204030204" pitchFamily="34" charset="0"/>
                <a:cs typeface="Calibri" panose="020F0502020204030204" pitchFamily="34" charset="0"/>
              </a:rPr>
              <a:t>למי כמוני יש חדר מבולגן? </a:t>
            </a:r>
            <a:endParaRPr lang="en-US" sz="3200"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4" name="TextBox 23">
            <a:extLst>
              <a:ext uri="{FF2B5EF4-FFF2-40B4-BE49-F238E27FC236}">
                <a16:creationId xmlns:a16="http://schemas.microsoft.com/office/drawing/2014/main" id="{7D221DF1-336D-6499-7B7B-EC2C6A0CB654}"/>
              </a:ext>
            </a:extLst>
          </p:cNvPr>
          <p:cNvSpPr txBox="1"/>
          <p:nvPr/>
        </p:nvSpPr>
        <p:spPr>
          <a:xfrm>
            <a:off x="153241" y="3683364"/>
            <a:ext cx="3837415" cy="2159309"/>
          </a:xfrm>
          <a:prstGeom prst="rect">
            <a:avLst/>
          </a:prstGeom>
          <a:noFill/>
        </p:spPr>
        <p:txBody>
          <a:bodyPr wrap="square">
            <a:spAutoFit/>
          </a:bodyPr>
          <a:lstStyle/>
          <a:p>
            <a:pPr algn="ctr" defTabSz="914446">
              <a:lnSpc>
                <a:spcPct val="107000"/>
              </a:lnSpc>
              <a:defRPr/>
            </a:pPr>
            <a:r>
              <a:rPr lang="he-IL"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ומבין אלו שיש להם חדר מבולגן - למי כמוני יש סדר </a:t>
            </a:r>
            <a:r>
              <a:rPr lang="he-IL" sz="2533" b="1" dirty="0" err="1">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בבלאגן</a:t>
            </a:r>
            <a:r>
              <a:rPr lang="he-IL"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 </a:t>
            </a:r>
            <a:r>
              <a:rPr lang="en-US"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
            </a:r>
            <a:br>
              <a:rPr lang="en-US"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br>
            <a:r>
              <a:rPr lang="he-IL"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שמי שמסתכל מהצד רואה </a:t>
            </a:r>
            <a:r>
              <a:rPr lang="he-IL" sz="2533" b="1" dirty="0" err="1">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בלאגן</a:t>
            </a:r>
            <a:r>
              <a:rPr lang="he-IL" sz="2533" b="1" dirty="0">
                <a:solidFill>
                  <a:srgbClr val="44546A"/>
                </a:solidFill>
                <a:latin typeface="Calibri" panose="020F0502020204030204" pitchFamily="34" charset="0"/>
                <a:ea typeface="Calibri" panose="020F0502020204030204" pitchFamily="34" charset="0"/>
                <a:cs typeface="Calibri" panose="020F0502020204030204" pitchFamily="34" charset="0"/>
                <a:sym typeface="Arial"/>
              </a:rPr>
              <a:t>, ורק אני מכיר/ה ויודע/ת איפה כל דבר נמצא? </a:t>
            </a:r>
          </a:p>
        </p:txBody>
      </p:sp>
    </p:spTree>
    <p:extLst>
      <p:ext uri="{BB962C8B-B14F-4D97-AF65-F5344CB8AC3E}">
        <p14:creationId xmlns:p14="http://schemas.microsoft.com/office/powerpoint/2010/main" val="320717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p:bldP spid="13" grpId="0"/>
      <p:bldP spid="15" grpId="0"/>
      <p:bldP spid="17" grpId="0" animBg="1"/>
      <p:bldP spid="18" grpId="0" animBg="1"/>
      <p:bldP spid="19" grpId="0" animBg="1"/>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8">
            <a:extLst>
              <a:ext uri="{FF2B5EF4-FFF2-40B4-BE49-F238E27FC236}">
                <a16:creationId xmlns:a16="http://schemas.microsoft.com/office/drawing/2014/main" id="{98D9F8FA-78CC-58EE-A67F-099301601250}"/>
              </a:ext>
            </a:extLst>
          </p:cNvPr>
          <p:cNvSpPr/>
          <p:nvPr/>
        </p:nvSpPr>
        <p:spPr>
          <a:xfrm>
            <a:off x="6995307" y="3784099"/>
            <a:ext cx="3820858" cy="2678596"/>
          </a:xfrm>
          <a:custGeom>
            <a:avLst/>
            <a:gdLst>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 name="connsiteX0" fmla="*/ 0 w 3820858"/>
              <a:gd name="connsiteY0" fmla="*/ 446441 h 2678596"/>
              <a:gd name="connsiteX1" fmla="*/ 382418 w 3820858"/>
              <a:gd name="connsiteY1" fmla="*/ 0 h 2678596"/>
              <a:gd name="connsiteX2" fmla="*/ 3438438 w 3820858"/>
              <a:gd name="connsiteY2" fmla="*/ 0 h 2678596"/>
              <a:gd name="connsiteX3" fmla="*/ 3820858 w 3820858"/>
              <a:gd name="connsiteY3" fmla="*/ 446441 h 2678596"/>
              <a:gd name="connsiteX4" fmla="*/ 3820858 w 3820858"/>
              <a:gd name="connsiteY4" fmla="*/ 2232153 h 2678596"/>
              <a:gd name="connsiteX5" fmla="*/ 3438438 w 3820858"/>
              <a:gd name="connsiteY5" fmla="*/ 2678595 h 2678596"/>
              <a:gd name="connsiteX6" fmla="*/ 382418 w 3820858"/>
              <a:gd name="connsiteY6" fmla="*/ 2678595 h 2678596"/>
              <a:gd name="connsiteX7" fmla="*/ 0 w 3820858"/>
              <a:gd name="connsiteY7" fmla="*/ 2232153 h 2678596"/>
              <a:gd name="connsiteX8" fmla="*/ 0 w 3820858"/>
              <a:gd name="connsiteY8" fmla="*/ 446441 h 26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858" h="2678596" fill="none" extrusionOk="0">
                <a:moveTo>
                  <a:pt x="0" y="446441"/>
                </a:moveTo>
                <a:cubicBezTo>
                  <a:pt x="21774" y="117519"/>
                  <a:pt x="131443" y="-59269"/>
                  <a:pt x="382418" y="0"/>
                </a:cubicBezTo>
                <a:cubicBezTo>
                  <a:pt x="1225284" y="24121"/>
                  <a:pt x="1700993" y="-252089"/>
                  <a:pt x="3438438" y="0"/>
                </a:cubicBezTo>
                <a:cubicBezTo>
                  <a:pt x="3577745" y="-72626"/>
                  <a:pt x="3839759" y="305383"/>
                  <a:pt x="3820858" y="446441"/>
                </a:cubicBezTo>
                <a:cubicBezTo>
                  <a:pt x="3666399" y="865757"/>
                  <a:pt x="3943228" y="1698701"/>
                  <a:pt x="3820858" y="2232153"/>
                </a:cubicBezTo>
                <a:cubicBezTo>
                  <a:pt x="3747854" y="2447479"/>
                  <a:pt x="3596618" y="2660651"/>
                  <a:pt x="3438438" y="2678595"/>
                </a:cubicBezTo>
                <a:cubicBezTo>
                  <a:pt x="1884239" y="2504200"/>
                  <a:pt x="756717" y="2655102"/>
                  <a:pt x="382418" y="2678595"/>
                </a:cubicBezTo>
                <a:cubicBezTo>
                  <a:pt x="118237" y="2631695"/>
                  <a:pt x="-104709" y="2412950"/>
                  <a:pt x="0" y="2232153"/>
                </a:cubicBezTo>
                <a:cubicBezTo>
                  <a:pt x="-32247" y="1362252"/>
                  <a:pt x="-117148" y="1225497"/>
                  <a:pt x="0" y="446441"/>
                </a:cubicBezTo>
                <a:close/>
              </a:path>
              <a:path w="3820858" h="2678596" stroke="0" extrusionOk="0">
                <a:moveTo>
                  <a:pt x="0" y="446441"/>
                </a:moveTo>
                <a:cubicBezTo>
                  <a:pt x="-2839" y="146681"/>
                  <a:pt x="83339" y="-29497"/>
                  <a:pt x="382418" y="0"/>
                </a:cubicBezTo>
                <a:cubicBezTo>
                  <a:pt x="909846" y="-118252"/>
                  <a:pt x="2892842" y="-34418"/>
                  <a:pt x="3438438" y="0"/>
                </a:cubicBezTo>
                <a:cubicBezTo>
                  <a:pt x="3619172" y="-82845"/>
                  <a:pt x="3882315" y="150756"/>
                  <a:pt x="3820858" y="446441"/>
                </a:cubicBezTo>
                <a:cubicBezTo>
                  <a:pt x="3958563" y="1149582"/>
                  <a:pt x="4192984" y="1572533"/>
                  <a:pt x="3820858" y="2232153"/>
                </a:cubicBezTo>
                <a:cubicBezTo>
                  <a:pt x="3774241" y="2534113"/>
                  <a:pt x="3700454" y="2664492"/>
                  <a:pt x="3438438" y="2678595"/>
                </a:cubicBezTo>
                <a:cubicBezTo>
                  <a:pt x="2423405" y="2520671"/>
                  <a:pt x="793433" y="2802974"/>
                  <a:pt x="382418" y="2678595"/>
                </a:cubicBezTo>
                <a:cubicBezTo>
                  <a:pt x="262901" y="2643911"/>
                  <a:pt x="-46696" y="2558381"/>
                  <a:pt x="0" y="2232153"/>
                </a:cubicBezTo>
                <a:cubicBezTo>
                  <a:pt x="763" y="1837067"/>
                  <a:pt x="202939" y="831403"/>
                  <a:pt x="0" y="446441"/>
                </a:cubicBezTo>
                <a:close/>
              </a:path>
              <a:path w="3820858" h="2678596" fill="none" stroke="0" extrusionOk="0">
                <a:moveTo>
                  <a:pt x="0" y="446441"/>
                </a:moveTo>
                <a:cubicBezTo>
                  <a:pt x="-58949" y="238052"/>
                  <a:pt x="112601" y="9004"/>
                  <a:pt x="382418" y="0"/>
                </a:cubicBezTo>
                <a:cubicBezTo>
                  <a:pt x="1298779" y="198839"/>
                  <a:pt x="2292181" y="18456"/>
                  <a:pt x="3438438" y="0"/>
                </a:cubicBezTo>
                <a:cubicBezTo>
                  <a:pt x="3669195" y="-34498"/>
                  <a:pt x="3878651" y="254743"/>
                  <a:pt x="3820858" y="446441"/>
                </a:cubicBezTo>
                <a:cubicBezTo>
                  <a:pt x="3874610" y="672362"/>
                  <a:pt x="3712816" y="1586854"/>
                  <a:pt x="3820858" y="2232153"/>
                </a:cubicBezTo>
                <a:cubicBezTo>
                  <a:pt x="3777818" y="2436369"/>
                  <a:pt x="3653753" y="2647466"/>
                  <a:pt x="3438438" y="2678595"/>
                </a:cubicBezTo>
                <a:cubicBezTo>
                  <a:pt x="1915639" y="2612133"/>
                  <a:pt x="1076202" y="2783391"/>
                  <a:pt x="382418" y="2678595"/>
                </a:cubicBezTo>
                <a:cubicBezTo>
                  <a:pt x="239363" y="2709706"/>
                  <a:pt x="-95947" y="2517069"/>
                  <a:pt x="0" y="2232153"/>
                </a:cubicBezTo>
                <a:cubicBezTo>
                  <a:pt x="68871" y="1352907"/>
                  <a:pt x="-133046" y="1153667"/>
                  <a:pt x="0" y="446441"/>
                </a:cubicBezTo>
                <a:close/>
              </a:path>
              <a:path w="3820858" h="2678596" fill="none" stroke="0" extrusionOk="0">
                <a:moveTo>
                  <a:pt x="0" y="446441"/>
                </a:moveTo>
                <a:cubicBezTo>
                  <a:pt x="-2176" y="165413"/>
                  <a:pt x="145891" y="12424"/>
                  <a:pt x="382418" y="0"/>
                </a:cubicBezTo>
                <a:cubicBezTo>
                  <a:pt x="1080681" y="381368"/>
                  <a:pt x="1998830" y="-304190"/>
                  <a:pt x="3438438" y="0"/>
                </a:cubicBezTo>
                <a:cubicBezTo>
                  <a:pt x="3613686" y="-20197"/>
                  <a:pt x="3845202" y="300857"/>
                  <a:pt x="3820858" y="446441"/>
                </a:cubicBezTo>
                <a:cubicBezTo>
                  <a:pt x="3725584" y="706323"/>
                  <a:pt x="3829099" y="1624707"/>
                  <a:pt x="3820858" y="2232153"/>
                </a:cubicBezTo>
                <a:cubicBezTo>
                  <a:pt x="3807225" y="2442667"/>
                  <a:pt x="3627866" y="2700949"/>
                  <a:pt x="3438438" y="2678595"/>
                </a:cubicBezTo>
                <a:cubicBezTo>
                  <a:pt x="1954078" y="2617818"/>
                  <a:pt x="810447" y="2658147"/>
                  <a:pt x="382418" y="2678595"/>
                </a:cubicBezTo>
                <a:cubicBezTo>
                  <a:pt x="146282" y="2674003"/>
                  <a:pt x="-94924" y="2437156"/>
                  <a:pt x="0" y="2232153"/>
                </a:cubicBezTo>
                <a:cubicBezTo>
                  <a:pt x="21209" y="1334438"/>
                  <a:pt x="-59581" y="1187105"/>
                  <a:pt x="0" y="446441"/>
                </a:cubicBezTo>
                <a:close/>
              </a:path>
              <a:path w="3820858" h="2678596" fill="none" stroke="0" extrusionOk="0">
                <a:moveTo>
                  <a:pt x="0" y="446441"/>
                </a:moveTo>
                <a:cubicBezTo>
                  <a:pt x="10609" y="133600"/>
                  <a:pt x="120462" y="-3754"/>
                  <a:pt x="382418" y="0"/>
                </a:cubicBezTo>
                <a:cubicBezTo>
                  <a:pt x="1264108" y="160507"/>
                  <a:pt x="1910628" y="-307432"/>
                  <a:pt x="3438438" y="0"/>
                </a:cubicBezTo>
                <a:cubicBezTo>
                  <a:pt x="3589358" y="-58970"/>
                  <a:pt x="3864282" y="307818"/>
                  <a:pt x="3820858" y="446441"/>
                </a:cubicBezTo>
                <a:cubicBezTo>
                  <a:pt x="3723924" y="784742"/>
                  <a:pt x="3857649" y="1730775"/>
                  <a:pt x="3820858" y="2232153"/>
                </a:cubicBezTo>
                <a:cubicBezTo>
                  <a:pt x="3779862" y="2486322"/>
                  <a:pt x="3609284" y="2704164"/>
                  <a:pt x="3438438" y="2678595"/>
                </a:cubicBezTo>
                <a:cubicBezTo>
                  <a:pt x="1911165" y="2591562"/>
                  <a:pt x="864862" y="2673003"/>
                  <a:pt x="382418" y="2678595"/>
                </a:cubicBezTo>
                <a:cubicBezTo>
                  <a:pt x="144079" y="2655398"/>
                  <a:pt x="-98155" y="2425635"/>
                  <a:pt x="0" y="2232153"/>
                </a:cubicBezTo>
                <a:cubicBezTo>
                  <a:pt x="-29041" y="1363846"/>
                  <a:pt x="-119918" y="1196579"/>
                  <a:pt x="0" y="446441"/>
                </a:cubicBezTo>
                <a:close/>
              </a:path>
            </a:pathLst>
          </a:custGeom>
          <a:solidFill>
            <a:srgbClr val="CCCCFF"/>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 name="connsiteX0" fmla="*/ 0 w 5731287"/>
                      <a:gd name="connsiteY0" fmla="*/ 669662 h 4017894"/>
                      <a:gd name="connsiteX1" fmla="*/ 573627 w 5731287"/>
                      <a:gd name="connsiteY1" fmla="*/ 0 h 4017894"/>
                      <a:gd name="connsiteX2" fmla="*/ 5157657 w 5731287"/>
                      <a:gd name="connsiteY2" fmla="*/ 0 h 4017894"/>
                      <a:gd name="connsiteX3" fmla="*/ 5731287 w 5731287"/>
                      <a:gd name="connsiteY3" fmla="*/ 669662 h 4017894"/>
                      <a:gd name="connsiteX4" fmla="*/ 5731287 w 5731287"/>
                      <a:gd name="connsiteY4" fmla="*/ 3348230 h 4017894"/>
                      <a:gd name="connsiteX5" fmla="*/ 5157657 w 5731287"/>
                      <a:gd name="connsiteY5" fmla="*/ 4017893 h 4017894"/>
                      <a:gd name="connsiteX6" fmla="*/ 573627 w 5731287"/>
                      <a:gd name="connsiteY6" fmla="*/ 4017893 h 4017894"/>
                      <a:gd name="connsiteX7" fmla="*/ 0 w 5731287"/>
                      <a:gd name="connsiteY7" fmla="*/ 3348230 h 4017894"/>
                      <a:gd name="connsiteX8" fmla="*/ 0 w 5731287"/>
                      <a:gd name="connsiteY8" fmla="*/ 669662 h 401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1287" h="4017894" fill="none" extrusionOk="0">
                        <a:moveTo>
                          <a:pt x="0" y="669662"/>
                        </a:moveTo>
                        <a:cubicBezTo>
                          <a:pt x="23777" y="215772"/>
                          <a:pt x="215941" y="-60881"/>
                          <a:pt x="573627" y="0"/>
                        </a:cubicBezTo>
                        <a:cubicBezTo>
                          <a:pt x="1718509" y="104662"/>
                          <a:pt x="2761912" y="-323650"/>
                          <a:pt x="5157657" y="0"/>
                        </a:cubicBezTo>
                        <a:cubicBezTo>
                          <a:pt x="5381578" y="-92156"/>
                          <a:pt x="5758328" y="449340"/>
                          <a:pt x="5731287" y="669662"/>
                        </a:cubicBezTo>
                        <a:cubicBezTo>
                          <a:pt x="5539578" y="1286700"/>
                          <a:pt x="5890222" y="2535489"/>
                          <a:pt x="5731287" y="3348230"/>
                        </a:cubicBezTo>
                        <a:cubicBezTo>
                          <a:pt x="5645928" y="3681605"/>
                          <a:pt x="5441286" y="4006667"/>
                          <a:pt x="5157657" y="4017893"/>
                        </a:cubicBezTo>
                        <a:cubicBezTo>
                          <a:pt x="2906607" y="3849004"/>
                          <a:pt x="1216757" y="3946933"/>
                          <a:pt x="573627" y="4017893"/>
                        </a:cubicBezTo>
                        <a:cubicBezTo>
                          <a:pt x="206312" y="3976245"/>
                          <a:pt x="-139522" y="3632562"/>
                          <a:pt x="0" y="3348230"/>
                        </a:cubicBezTo>
                        <a:cubicBezTo>
                          <a:pt x="-20433" y="2036605"/>
                          <a:pt x="-140470" y="1802956"/>
                          <a:pt x="0" y="669662"/>
                        </a:cubicBezTo>
                        <a:close/>
                      </a:path>
                      <a:path w="5731287" h="4017894" stroke="0" extrusionOk="0">
                        <a:moveTo>
                          <a:pt x="0" y="669662"/>
                        </a:moveTo>
                        <a:cubicBezTo>
                          <a:pt x="-8690" y="264030"/>
                          <a:pt x="159408" y="1604"/>
                          <a:pt x="573627" y="0"/>
                        </a:cubicBezTo>
                        <a:cubicBezTo>
                          <a:pt x="1381377" y="-172243"/>
                          <a:pt x="4299497" y="-58788"/>
                          <a:pt x="5157657" y="0"/>
                        </a:cubicBezTo>
                        <a:cubicBezTo>
                          <a:pt x="5446598" y="-67141"/>
                          <a:pt x="5801491" y="248490"/>
                          <a:pt x="5731287" y="669662"/>
                        </a:cubicBezTo>
                        <a:cubicBezTo>
                          <a:pt x="5797773" y="1691628"/>
                          <a:pt x="6178874" y="2432723"/>
                          <a:pt x="5731287" y="3348230"/>
                        </a:cubicBezTo>
                        <a:cubicBezTo>
                          <a:pt x="5695685" y="3762385"/>
                          <a:pt x="5515513" y="4026036"/>
                          <a:pt x="5157657" y="4017893"/>
                        </a:cubicBezTo>
                        <a:cubicBezTo>
                          <a:pt x="3627938" y="3780480"/>
                          <a:pt x="1104831" y="4197261"/>
                          <a:pt x="573627" y="4017893"/>
                        </a:cubicBezTo>
                        <a:cubicBezTo>
                          <a:pt x="367674" y="4000482"/>
                          <a:pt x="-59333" y="3808854"/>
                          <a:pt x="0" y="3348230"/>
                        </a:cubicBezTo>
                        <a:cubicBezTo>
                          <a:pt x="17981" y="2770876"/>
                          <a:pt x="286652" y="1214295"/>
                          <a:pt x="0" y="669662"/>
                        </a:cubicBezTo>
                        <a:close/>
                      </a:path>
                      <a:path w="5731287" h="4017894" fill="none" stroke="0" extrusionOk="0">
                        <a:moveTo>
                          <a:pt x="0" y="669662"/>
                        </a:moveTo>
                        <a:cubicBezTo>
                          <a:pt x="-53349" y="327707"/>
                          <a:pt x="198874" y="-9225"/>
                          <a:pt x="573627" y="0"/>
                        </a:cubicBezTo>
                        <a:cubicBezTo>
                          <a:pt x="1851230" y="323147"/>
                          <a:pt x="3352165" y="-220656"/>
                          <a:pt x="5157657" y="0"/>
                        </a:cubicBezTo>
                        <a:cubicBezTo>
                          <a:pt x="5500719" y="-23335"/>
                          <a:pt x="5813270" y="380961"/>
                          <a:pt x="5731287" y="669662"/>
                        </a:cubicBezTo>
                        <a:cubicBezTo>
                          <a:pt x="5864541" y="1062189"/>
                          <a:pt x="5526811" y="2501072"/>
                          <a:pt x="5731287" y="3348230"/>
                        </a:cubicBezTo>
                        <a:cubicBezTo>
                          <a:pt x="5700829" y="3705455"/>
                          <a:pt x="5469866" y="3988309"/>
                          <a:pt x="5157657" y="4017893"/>
                        </a:cubicBezTo>
                        <a:cubicBezTo>
                          <a:pt x="2906941" y="3949486"/>
                          <a:pt x="1517071" y="4050063"/>
                          <a:pt x="573627" y="4017893"/>
                        </a:cubicBezTo>
                        <a:cubicBezTo>
                          <a:pt x="337465" y="4049363"/>
                          <a:pt x="-128388" y="3729235"/>
                          <a:pt x="0" y="3348230"/>
                        </a:cubicBezTo>
                        <a:cubicBezTo>
                          <a:pt x="43979" y="2027053"/>
                          <a:pt x="-162790" y="1745849"/>
                          <a:pt x="0" y="669662"/>
                        </a:cubicBezTo>
                        <a:close/>
                      </a:path>
                      <a:path w="5731287" h="4017894" fill="none" stroke="0" extrusionOk="0">
                        <a:moveTo>
                          <a:pt x="0" y="669662"/>
                        </a:moveTo>
                        <a:cubicBezTo>
                          <a:pt x="-8836" y="212662"/>
                          <a:pt x="200840" y="-7260"/>
                          <a:pt x="573627" y="0"/>
                        </a:cubicBezTo>
                        <a:cubicBezTo>
                          <a:pt x="1755221" y="338743"/>
                          <a:pt x="2900148" y="-407811"/>
                          <a:pt x="5157657" y="0"/>
                        </a:cubicBezTo>
                        <a:cubicBezTo>
                          <a:pt x="5424577" y="-39752"/>
                          <a:pt x="5760120" y="418774"/>
                          <a:pt x="5731287" y="669662"/>
                        </a:cubicBezTo>
                        <a:cubicBezTo>
                          <a:pt x="5742227" y="1100519"/>
                          <a:pt x="5856045" y="2543382"/>
                          <a:pt x="5731287" y="3348230"/>
                        </a:cubicBezTo>
                        <a:cubicBezTo>
                          <a:pt x="5684005" y="3712921"/>
                          <a:pt x="5440482" y="4037484"/>
                          <a:pt x="5157657" y="4017893"/>
                        </a:cubicBezTo>
                        <a:cubicBezTo>
                          <a:pt x="2933084" y="3915655"/>
                          <a:pt x="1287106" y="3987928"/>
                          <a:pt x="573627" y="4017893"/>
                        </a:cubicBezTo>
                        <a:cubicBezTo>
                          <a:pt x="220730" y="3988737"/>
                          <a:pt x="-137763" y="3655274"/>
                          <a:pt x="0" y="3348230"/>
                        </a:cubicBezTo>
                        <a:cubicBezTo>
                          <a:pt x="11481" y="2030747"/>
                          <a:pt x="-130150" y="1774907"/>
                          <a:pt x="0" y="669662"/>
                        </a:cubicBezTo>
                        <a:close/>
                      </a:path>
                    </a:pathLst>
                  </a:custGeom>
                  <ask:type>
                    <ask:lineSketchCurved/>
                  </ask:type>
                </ask:lineSketchStyleProps>
              </a:ext>
            </a:extLst>
          </a:ln>
          <a:effectLst/>
        </p:spPr>
        <p:txBody>
          <a:bodyPr rtlCol="1" anchor="ctr"/>
          <a:lstStyle/>
          <a:p>
            <a:pPr algn="ctr" defTabSz="914446" rtl="0">
              <a:defRPr/>
            </a:pPr>
            <a:endParaRPr lang="he-IL" sz="2800" kern="0" dirty="0">
              <a:solidFill>
                <a:srgbClr val="000000"/>
              </a:solidFill>
              <a:latin typeface="Calibri" panose="020F0502020204030204" pitchFamily="34" charset="0"/>
              <a:cs typeface="Calibri" panose="020F0502020204030204" pitchFamily="34" charset="0"/>
              <a:sym typeface="Arial"/>
            </a:endParaRPr>
          </a:p>
        </p:txBody>
      </p:sp>
      <p:sp>
        <p:nvSpPr>
          <p:cNvPr id="8" name="Rectangle: Rounded Corners 8">
            <a:extLst>
              <a:ext uri="{FF2B5EF4-FFF2-40B4-BE49-F238E27FC236}">
                <a16:creationId xmlns:a16="http://schemas.microsoft.com/office/drawing/2014/main" id="{94F4B3C9-1883-31B8-86A8-24D2DEC261CA}"/>
              </a:ext>
            </a:extLst>
          </p:cNvPr>
          <p:cNvSpPr/>
          <p:nvPr/>
        </p:nvSpPr>
        <p:spPr>
          <a:xfrm>
            <a:off x="2081287" y="834489"/>
            <a:ext cx="3837415" cy="2640384"/>
          </a:xfrm>
          <a:custGeom>
            <a:avLst/>
            <a:gdLst>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 name="connsiteX0" fmla="*/ 0 w 3837415"/>
              <a:gd name="connsiteY0" fmla="*/ 440072 h 2640384"/>
              <a:gd name="connsiteX1" fmla="*/ 384075 w 3837415"/>
              <a:gd name="connsiteY1" fmla="*/ 0 h 2640384"/>
              <a:gd name="connsiteX2" fmla="*/ 3453337 w 3837415"/>
              <a:gd name="connsiteY2" fmla="*/ 0 h 2640384"/>
              <a:gd name="connsiteX3" fmla="*/ 3837415 w 3837415"/>
              <a:gd name="connsiteY3" fmla="*/ 440072 h 2640384"/>
              <a:gd name="connsiteX4" fmla="*/ 3837415 w 3837415"/>
              <a:gd name="connsiteY4" fmla="*/ 2200310 h 2640384"/>
              <a:gd name="connsiteX5" fmla="*/ 3453337 w 3837415"/>
              <a:gd name="connsiteY5" fmla="*/ 2640384 h 2640384"/>
              <a:gd name="connsiteX6" fmla="*/ 384075 w 3837415"/>
              <a:gd name="connsiteY6" fmla="*/ 2640384 h 2640384"/>
              <a:gd name="connsiteX7" fmla="*/ 0 w 3837415"/>
              <a:gd name="connsiteY7" fmla="*/ 2200310 h 2640384"/>
              <a:gd name="connsiteX8" fmla="*/ 0 w 3837415"/>
              <a:gd name="connsiteY8" fmla="*/ 440072 h 264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40384" fill="none" extrusionOk="0">
                <a:moveTo>
                  <a:pt x="0" y="440072"/>
                </a:moveTo>
                <a:cubicBezTo>
                  <a:pt x="20730" y="113354"/>
                  <a:pt x="123638" y="-63077"/>
                  <a:pt x="384075" y="0"/>
                </a:cubicBezTo>
                <a:cubicBezTo>
                  <a:pt x="1229360" y="40516"/>
                  <a:pt x="1819774" y="-238769"/>
                  <a:pt x="3453337" y="0"/>
                </a:cubicBezTo>
                <a:cubicBezTo>
                  <a:pt x="3594528" y="-70999"/>
                  <a:pt x="3849046" y="275743"/>
                  <a:pt x="3837415" y="440072"/>
                </a:cubicBezTo>
                <a:cubicBezTo>
                  <a:pt x="3574188" y="880952"/>
                  <a:pt x="4003443" y="1715106"/>
                  <a:pt x="3837415" y="2200310"/>
                </a:cubicBezTo>
                <a:cubicBezTo>
                  <a:pt x="3734022" y="2401974"/>
                  <a:pt x="3594847" y="2616919"/>
                  <a:pt x="3453337" y="2640384"/>
                </a:cubicBezTo>
                <a:cubicBezTo>
                  <a:pt x="1866493" y="2436410"/>
                  <a:pt x="757109" y="2631713"/>
                  <a:pt x="384075" y="2640384"/>
                </a:cubicBezTo>
                <a:cubicBezTo>
                  <a:pt x="82820" y="2567980"/>
                  <a:pt x="-110047" y="2371687"/>
                  <a:pt x="0" y="2200310"/>
                </a:cubicBezTo>
                <a:cubicBezTo>
                  <a:pt x="-67003" y="1348129"/>
                  <a:pt x="-116545" y="1196692"/>
                  <a:pt x="0" y="440072"/>
                </a:cubicBezTo>
                <a:close/>
              </a:path>
              <a:path w="3837415" h="2640384" stroke="0" extrusionOk="0">
                <a:moveTo>
                  <a:pt x="0" y="440072"/>
                </a:moveTo>
                <a:cubicBezTo>
                  <a:pt x="1041" y="117614"/>
                  <a:pt x="109363" y="-6758"/>
                  <a:pt x="384075" y="0"/>
                </a:cubicBezTo>
                <a:cubicBezTo>
                  <a:pt x="750439" y="-167716"/>
                  <a:pt x="2857667" y="-36083"/>
                  <a:pt x="3453337" y="0"/>
                </a:cubicBezTo>
                <a:cubicBezTo>
                  <a:pt x="3638831" y="-66031"/>
                  <a:pt x="3932875" y="127121"/>
                  <a:pt x="3837415" y="440072"/>
                </a:cubicBezTo>
                <a:cubicBezTo>
                  <a:pt x="3953190" y="1121334"/>
                  <a:pt x="4212215" y="1553957"/>
                  <a:pt x="3837415" y="2200310"/>
                </a:cubicBezTo>
                <a:cubicBezTo>
                  <a:pt x="3781110" y="2509854"/>
                  <a:pt x="3699298" y="2635832"/>
                  <a:pt x="3453337" y="2640384"/>
                </a:cubicBezTo>
                <a:cubicBezTo>
                  <a:pt x="2546266" y="2491666"/>
                  <a:pt x="877129" y="2769779"/>
                  <a:pt x="384075" y="2640384"/>
                </a:cubicBezTo>
                <a:cubicBezTo>
                  <a:pt x="287527" y="2579052"/>
                  <a:pt x="-66582" y="2559915"/>
                  <a:pt x="0" y="2200310"/>
                </a:cubicBezTo>
                <a:cubicBezTo>
                  <a:pt x="-31053" y="1764572"/>
                  <a:pt x="215931" y="841632"/>
                  <a:pt x="0" y="440072"/>
                </a:cubicBezTo>
                <a:close/>
              </a:path>
              <a:path w="3837415" h="2640384" fill="none" stroke="0" extrusionOk="0">
                <a:moveTo>
                  <a:pt x="0" y="440072"/>
                </a:moveTo>
                <a:cubicBezTo>
                  <a:pt x="-50554" y="211082"/>
                  <a:pt x="104571" y="16702"/>
                  <a:pt x="384075" y="0"/>
                </a:cubicBezTo>
                <a:cubicBezTo>
                  <a:pt x="1330341" y="170276"/>
                  <a:pt x="2289836" y="-129841"/>
                  <a:pt x="3453337" y="0"/>
                </a:cubicBezTo>
                <a:cubicBezTo>
                  <a:pt x="3685044" y="-9933"/>
                  <a:pt x="3895135" y="252013"/>
                  <a:pt x="3837415" y="440072"/>
                </a:cubicBezTo>
                <a:cubicBezTo>
                  <a:pt x="3813887" y="680062"/>
                  <a:pt x="3750918" y="1545946"/>
                  <a:pt x="3837415" y="2200310"/>
                </a:cubicBezTo>
                <a:cubicBezTo>
                  <a:pt x="3791239" y="2398341"/>
                  <a:pt x="3666071" y="2614734"/>
                  <a:pt x="3453337" y="2640384"/>
                </a:cubicBezTo>
                <a:cubicBezTo>
                  <a:pt x="1806893" y="2498476"/>
                  <a:pt x="1034702" y="2661126"/>
                  <a:pt x="384075" y="2640384"/>
                </a:cubicBezTo>
                <a:cubicBezTo>
                  <a:pt x="255518" y="2678752"/>
                  <a:pt x="-86518" y="2480063"/>
                  <a:pt x="0" y="2200310"/>
                </a:cubicBezTo>
                <a:cubicBezTo>
                  <a:pt x="39444" y="1339730"/>
                  <a:pt x="-148834" y="1134296"/>
                  <a:pt x="0" y="440072"/>
                </a:cubicBezTo>
                <a:close/>
              </a:path>
              <a:path w="3837415" h="2640384" fill="none" stroke="0" extrusionOk="0">
                <a:moveTo>
                  <a:pt x="0" y="440072"/>
                </a:moveTo>
                <a:cubicBezTo>
                  <a:pt x="-12952" y="142698"/>
                  <a:pt x="135516" y="15175"/>
                  <a:pt x="384075" y="0"/>
                </a:cubicBezTo>
                <a:cubicBezTo>
                  <a:pt x="1137518" y="166312"/>
                  <a:pt x="2211244" y="-320405"/>
                  <a:pt x="3453337" y="0"/>
                </a:cubicBezTo>
                <a:cubicBezTo>
                  <a:pt x="3628381" y="-13669"/>
                  <a:pt x="3858452" y="271188"/>
                  <a:pt x="3837415" y="440072"/>
                </a:cubicBezTo>
                <a:cubicBezTo>
                  <a:pt x="3736715" y="716911"/>
                  <a:pt x="3769746" y="1658397"/>
                  <a:pt x="3837415" y="2200310"/>
                </a:cubicBezTo>
                <a:cubicBezTo>
                  <a:pt x="3798730" y="2404254"/>
                  <a:pt x="3634915" y="2675824"/>
                  <a:pt x="3453337" y="2640384"/>
                </a:cubicBezTo>
                <a:cubicBezTo>
                  <a:pt x="1904508" y="2694889"/>
                  <a:pt x="862574" y="2589197"/>
                  <a:pt x="384075" y="2640384"/>
                </a:cubicBezTo>
                <a:cubicBezTo>
                  <a:pt x="148723" y="2646672"/>
                  <a:pt x="-112890" y="2413804"/>
                  <a:pt x="0" y="2200310"/>
                </a:cubicBezTo>
                <a:cubicBezTo>
                  <a:pt x="-9811" y="1323627"/>
                  <a:pt x="-99335" y="1181827"/>
                  <a:pt x="0" y="440072"/>
                </a:cubicBezTo>
                <a:close/>
              </a:path>
              <a:path w="3837415" h="2640384" fill="none" stroke="0" extrusionOk="0">
                <a:moveTo>
                  <a:pt x="0" y="440072"/>
                </a:moveTo>
                <a:cubicBezTo>
                  <a:pt x="-8274" y="120257"/>
                  <a:pt x="123457" y="-45065"/>
                  <a:pt x="384075" y="0"/>
                </a:cubicBezTo>
                <a:cubicBezTo>
                  <a:pt x="1272434" y="175303"/>
                  <a:pt x="1962535" y="-232946"/>
                  <a:pt x="3453337" y="0"/>
                </a:cubicBezTo>
                <a:cubicBezTo>
                  <a:pt x="3616741" y="-42399"/>
                  <a:pt x="3852385" y="265041"/>
                  <a:pt x="3837415" y="440072"/>
                </a:cubicBezTo>
                <a:cubicBezTo>
                  <a:pt x="3663956" y="836755"/>
                  <a:pt x="3887722" y="1699711"/>
                  <a:pt x="3837415" y="2200310"/>
                </a:cubicBezTo>
                <a:cubicBezTo>
                  <a:pt x="3771788" y="2439162"/>
                  <a:pt x="3613514" y="2651609"/>
                  <a:pt x="3453337" y="2640384"/>
                </a:cubicBezTo>
                <a:cubicBezTo>
                  <a:pt x="1855682" y="2543049"/>
                  <a:pt x="837238" y="2630077"/>
                  <a:pt x="384075" y="2640384"/>
                </a:cubicBezTo>
                <a:cubicBezTo>
                  <a:pt x="129074" y="2606172"/>
                  <a:pt x="-85764" y="2399747"/>
                  <a:pt x="0" y="2200310"/>
                </a:cubicBezTo>
                <a:cubicBezTo>
                  <a:pt x="-63706" y="1350152"/>
                  <a:pt x="-122312" y="1182524"/>
                  <a:pt x="0" y="440072"/>
                </a:cubicBezTo>
                <a:close/>
              </a:path>
            </a:pathLst>
          </a:custGeom>
          <a:solidFill>
            <a:srgbClr val="66FFCC"/>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 name="connsiteX0" fmla="*/ 0 w 5756123"/>
                      <a:gd name="connsiteY0" fmla="*/ 660108 h 3960576"/>
                      <a:gd name="connsiteX1" fmla="*/ 576113 w 5756123"/>
                      <a:gd name="connsiteY1" fmla="*/ 0 h 3960576"/>
                      <a:gd name="connsiteX2" fmla="*/ 5180007 w 5756123"/>
                      <a:gd name="connsiteY2" fmla="*/ 0 h 3960576"/>
                      <a:gd name="connsiteX3" fmla="*/ 5756123 w 5756123"/>
                      <a:gd name="connsiteY3" fmla="*/ 660108 h 3960576"/>
                      <a:gd name="connsiteX4" fmla="*/ 5756123 w 5756123"/>
                      <a:gd name="connsiteY4" fmla="*/ 3300466 h 3960576"/>
                      <a:gd name="connsiteX5" fmla="*/ 5180007 w 5756123"/>
                      <a:gd name="connsiteY5" fmla="*/ 3960576 h 3960576"/>
                      <a:gd name="connsiteX6" fmla="*/ 576113 w 5756123"/>
                      <a:gd name="connsiteY6" fmla="*/ 3960576 h 3960576"/>
                      <a:gd name="connsiteX7" fmla="*/ 0 w 5756123"/>
                      <a:gd name="connsiteY7" fmla="*/ 3300466 h 3960576"/>
                      <a:gd name="connsiteX8" fmla="*/ 0 w 5756123"/>
                      <a:gd name="connsiteY8" fmla="*/ 660108 h 39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60576" fill="none" extrusionOk="0">
                        <a:moveTo>
                          <a:pt x="0" y="660108"/>
                        </a:moveTo>
                        <a:cubicBezTo>
                          <a:pt x="16188" y="236298"/>
                          <a:pt x="194149" y="-81644"/>
                          <a:pt x="576113" y="0"/>
                        </a:cubicBezTo>
                        <a:cubicBezTo>
                          <a:pt x="1730059" y="126135"/>
                          <a:pt x="2914250" y="-310358"/>
                          <a:pt x="5180007" y="0"/>
                        </a:cubicBezTo>
                        <a:cubicBezTo>
                          <a:pt x="5410683" y="-85308"/>
                          <a:pt x="5770780" y="395025"/>
                          <a:pt x="5756123" y="660108"/>
                        </a:cubicBezTo>
                        <a:cubicBezTo>
                          <a:pt x="5483315" y="1284997"/>
                          <a:pt x="5891378" y="2514601"/>
                          <a:pt x="5756123" y="3300466"/>
                        </a:cubicBezTo>
                        <a:cubicBezTo>
                          <a:pt x="5637749" y="3618754"/>
                          <a:pt x="5440062" y="3941554"/>
                          <a:pt x="5180007" y="3960576"/>
                        </a:cubicBezTo>
                        <a:cubicBezTo>
                          <a:pt x="2867929" y="3733385"/>
                          <a:pt x="1214592" y="3913054"/>
                          <a:pt x="576113" y="3960576"/>
                        </a:cubicBezTo>
                        <a:cubicBezTo>
                          <a:pt x="154346" y="3881822"/>
                          <a:pt x="-118858" y="3592142"/>
                          <a:pt x="0" y="3300466"/>
                        </a:cubicBezTo>
                        <a:cubicBezTo>
                          <a:pt x="-68032" y="2014321"/>
                          <a:pt x="-158671" y="1778874"/>
                          <a:pt x="0" y="660108"/>
                        </a:cubicBezTo>
                        <a:close/>
                      </a:path>
                      <a:path w="5756123" h="3960576" stroke="0" extrusionOk="0">
                        <a:moveTo>
                          <a:pt x="0" y="660108"/>
                        </a:moveTo>
                        <a:cubicBezTo>
                          <a:pt x="60" y="191345"/>
                          <a:pt x="183267" y="15480"/>
                          <a:pt x="576113" y="0"/>
                        </a:cubicBezTo>
                        <a:cubicBezTo>
                          <a:pt x="1270542" y="-206788"/>
                          <a:pt x="4198335" y="-70001"/>
                          <a:pt x="5180007" y="0"/>
                        </a:cubicBezTo>
                        <a:cubicBezTo>
                          <a:pt x="5470369" y="-60228"/>
                          <a:pt x="5870354" y="220135"/>
                          <a:pt x="5756123" y="660108"/>
                        </a:cubicBezTo>
                        <a:cubicBezTo>
                          <a:pt x="5897497" y="1674454"/>
                          <a:pt x="6220135" y="2396563"/>
                          <a:pt x="5756123" y="3300466"/>
                        </a:cubicBezTo>
                        <a:cubicBezTo>
                          <a:pt x="5709803" y="3721685"/>
                          <a:pt x="5519001" y="3978696"/>
                          <a:pt x="5180007" y="3960576"/>
                        </a:cubicBezTo>
                        <a:cubicBezTo>
                          <a:pt x="3776696" y="3734368"/>
                          <a:pt x="1199483" y="4144862"/>
                          <a:pt x="576113" y="3960576"/>
                        </a:cubicBezTo>
                        <a:cubicBezTo>
                          <a:pt x="382750" y="3931563"/>
                          <a:pt x="-81659" y="3791036"/>
                          <a:pt x="0" y="3300466"/>
                        </a:cubicBezTo>
                        <a:cubicBezTo>
                          <a:pt x="36731" y="2722447"/>
                          <a:pt x="288057" y="1196226"/>
                          <a:pt x="0" y="660108"/>
                        </a:cubicBezTo>
                        <a:close/>
                      </a:path>
                      <a:path w="5756123" h="3960576" fill="none" stroke="0" extrusionOk="0">
                        <a:moveTo>
                          <a:pt x="0" y="660108"/>
                        </a:moveTo>
                        <a:cubicBezTo>
                          <a:pt x="-26704" y="275485"/>
                          <a:pt x="170870" y="14426"/>
                          <a:pt x="576113" y="0"/>
                        </a:cubicBezTo>
                        <a:cubicBezTo>
                          <a:pt x="1812759" y="302334"/>
                          <a:pt x="3399956" y="-295122"/>
                          <a:pt x="5180007" y="0"/>
                        </a:cubicBezTo>
                        <a:cubicBezTo>
                          <a:pt x="5526060" y="-958"/>
                          <a:pt x="5829860" y="374871"/>
                          <a:pt x="5756123" y="660108"/>
                        </a:cubicBezTo>
                        <a:cubicBezTo>
                          <a:pt x="5801012" y="1101827"/>
                          <a:pt x="5592944" y="2414134"/>
                          <a:pt x="5756123" y="3300466"/>
                        </a:cubicBezTo>
                        <a:cubicBezTo>
                          <a:pt x="5713668" y="3637527"/>
                          <a:pt x="5483279" y="3947261"/>
                          <a:pt x="5180007" y="3960576"/>
                        </a:cubicBezTo>
                        <a:cubicBezTo>
                          <a:pt x="2834797" y="3864012"/>
                          <a:pt x="1537094" y="3972455"/>
                          <a:pt x="576113" y="3960576"/>
                        </a:cubicBezTo>
                        <a:cubicBezTo>
                          <a:pt x="374178" y="4011720"/>
                          <a:pt x="-114000" y="3672995"/>
                          <a:pt x="0" y="3300466"/>
                        </a:cubicBezTo>
                        <a:cubicBezTo>
                          <a:pt x="32147" y="2008544"/>
                          <a:pt x="-169198" y="1724002"/>
                          <a:pt x="0" y="660108"/>
                        </a:cubicBezTo>
                        <a:close/>
                      </a:path>
                      <a:path w="5756123" h="3960576" fill="none" stroke="0" extrusionOk="0">
                        <a:moveTo>
                          <a:pt x="0" y="660108"/>
                        </a:moveTo>
                        <a:cubicBezTo>
                          <a:pt x="-20659" y="206208"/>
                          <a:pt x="177452" y="-14392"/>
                          <a:pt x="576113" y="0"/>
                        </a:cubicBezTo>
                        <a:cubicBezTo>
                          <a:pt x="1735710" y="198299"/>
                          <a:pt x="3173791" y="-409906"/>
                          <a:pt x="5180007" y="0"/>
                        </a:cubicBezTo>
                        <a:cubicBezTo>
                          <a:pt x="5449578" y="-36873"/>
                          <a:pt x="5779718" y="373086"/>
                          <a:pt x="5756123" y="660108"/>
                        </a:cubicBezTo>
                        <a:cubicBezTo>
                          <a:pt x="5700715" y="1100876"/>
                          <a:pt x="5687201" y="2518417"/>
                          <a:pt x="5756123" y="3300466"/>
                        </a:cubicBezTo>
                        <a:cubicBezTo>
                          <a:pt x="5679877" y="3639596"/>
                          <a:pt x="5450807" y="3997156"/>
                          <a:pt x="5180007" y="3960576"/>
                        </a:cubicBezTo>
                        <a:cubicBezTo>
                          <a:pt x="2877928" y="3923171"/>
                          <a:pt x="1356608" y="3884417"/>
                          <a:pt x="576113" y="3960576"/>
                        </a:cubicBezTo>
                        <a:cubicBezTo>
                          <a:pt x="224905" y="3938993"/>
                          <a:pt x="-140335" y="3617821"/>
                          <a:pt x="0" y="3300466"/>
                        </a:cubicBezTo>
                        <a:cubicBezTo>
                          <a:pt x="-28907" y="2005743"/>
                          <a:pt x="-174688" y="1769118"/>
                          <a:pt x="0" y="660108"/>
                        </a:cubicBezTo>
                        <a:close/>
                      </a:path>
                    </a:pathLst>
                  </a:custGeom>
                  <ask:type>
                    <ask:lineSketchCurved/>
                  </ask:type>
                </ask:lineSketchStyleProps>
              </a:ext>
            </a:extLst>
          </a:ln>
          <a:effectLst/>
        </p:spPr>
        <p:txBody>
          <a:bodyPr rtlCol="1" anchor="ctr"/>
          <a:lstStyle/>
          <a:p>
            <a:pPr algn="ctr" defTabSz="914446" rtl="0">
              <a:defRPr/>
            </a:pPr>
            <a:endParaRPr lang="he-IL" sz="2800" kern="0" dirty="0">
              <a:solidFill>
                <a:srgbClr val="000000"/>
              </a:solidFill>
              <a:latin typeface="Calibri" panose="020F0502020204030204" pitchFamily="34" charset="0"/>
              <a:cs typeface="Calibri" panose="020F0502020204030204" pitchFamily="34" charset="0"/>
              <a:sym typeface="Arial"/>
            </a:endParaRPr>
          </a:p>
        </p:txBody>
      </p:sp>
      <p:sp>
        <p:nvSpPr>
          <p:cNvPr id="7" name="Rectangle: Rounded Corners 8">
            <a:extLst>
              <a:ext uri="{FF2B5EF4-FFF2-40B4-BE49-F238E27FC236}">
                <a16:creationId xmlns:a16="http://schemas.microsoft.com/office/drawing/2014/main" id="{1F3A3710-D2BA-DC09-3D90-B9AA66943620}"/>
              </a:ext>
            </a:extLst>
          </p:cNvPr>
          <p:cNvSpPr/>
          <p:nvPr/>
        </p:nvSpPr>
        <p:spPr>
          <a:xfrm>
            <a:off x="6978750" y="814016"/>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rgbClr val="CCFF66"/>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000000"/>
              </a:solidFill>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CF78DED-3F0F-2918-868B-299F3B880931}"/>
              </a:ext>
            </a:extLst>
          </p:cNvPr>
          <p:cNvSpPr txBox="1"/>
          <p:nvPr/>
        </p:nvSpPr>
        <p:spPr>
          <a:xfrm>
            <a:off x="7149490" y="1089119"/>
            <a:ext cx="3495934" cy="1980286"/>
          </a:xfrm>
          <a:prstGeom prst="rect">
            <a:avLst/>
          </a:prstGeom>
          <a:noFill/>
        </p:spPr>
        <p:txBody>
          <a:bodyPr wrap="square">
            <a:spAutoFit/>
          </a:bodyPr>
          <a:lstStyle/>
          <a:p>
            <a:pPr algn="ctr" defTabSz="609630">
              <a:buClr>
                <a:prstClr val="black"/>
              </a:buClr>
              <a:buSzPts val="3600"/>
              <a:defRPr/>
            </a:pPr>
            <a:r>
              <a:rPr lang="he-IL" sz="3067" b="1" dirty="0">
                <a:solidFill>
                  <a:srgbClr val="44546A"/>
                </a:solidFill>
                <a:latin typeface="Calibri" panose="020F0502020204030204" pitchFamily="34" charset="0"/>
                <a:cs typeface="Calibri" panose="020F0502020204030204" pitchFamily="34" charset="0"/>
              </a:rPr>
              <a:t>מי כמוני משאיר/ה </a:t>
            </a:r>
          </a:p>
          <a:p>
            <a:pPr algn="ctr" defTabSz="609630">
              <a:buClr>
                <a:prstClr val="black"/>
              </a:buClr>
              <a:buSzPts val="3600"/>
              <a:defRPr/>
            </a:pPr>
            <a:r>
              <a:rPr lang="he-IL" sz="3067" b="1" dirty="0">
                <a:solidFill>
                  <a:srgbClr val="44546A"/>
                </a:solidFill>
                <a:latin typeface="Calibri" panose="020F0502020204030204" pitchFamily="34" charset="0"/>
                <a:cs typeface="Calibri" panose="020F0502020204030204" pitchFamily="34" charset="0"/>
              </a:rPr>
              <a:t>את הנעליים באמצע הסלון כשהיא/הוא </a:t>
            </a:r>
            <a:r>
              <a:rPr lang="en-US" sz="3067" b="1" dirty="0">
                <a:solidFill>
                  <a:srgbClr val="44546A"/>
                </a:solidFill>
                <a:latin typeface="Calibri" panose="020F0502020204030204" pitchFamily="34" charset="0"/>
                <a:cs typeface="Calibri" panose="020F0502020204030204" pitchFamily="34" charset="0"/>
              </a:rPr>
              <a:t/>
            </a:r>
            <a:br>
              <a:rPr lang="en-US" sz="3067" b="1" dirty="0">
                <a:solidFill>
                  <a:srgbClr val="44546A"/>
                </a:solidFill>
                <a:latin typeface="Calibri" panose="020F0502020204030204" pitchFamily="34" charset="0"/>
                <a:cs typeface="Calibri" panose="020F0502020204030204" pitchFamily="34" charset="0"/>
              </a:rPr>
            </a:br>
            <a:r>
              <a:rPr lang="he-IL" sz="3067" b="1" dirty="0">
                <a:solidFill>
                  <a:srgbClr val="44546A"/>
                </a:solidFill>
                <a:latin typeface="Calibri" panose="020F0502020204030204" pitchFamily="34" charset="0"/>
                <a:cs typeface="Calibri" panose="020F0502020204030204" pitchFamily="34" charset="0"/>
              </a:rPr>
              <a:t>חוזר/ת הביתה? </a:t>
            </a:r>
          </a:p>
        </p:txBody>
      </p:sp>
      <p:sp>
        <p:nvSpPr>
          <p:cNvPr id="13" name="TextBox 12">
            <a:extLst>
              <a:ext uri="{FF2B5EF4-FFF2-40B4-BE49-F238E27FC236}">
                <a16:creationId xmlns:a16="http://schemas.microsoft.com/office/drawing/2014/main" id="{ABA7B9BD-81C2-F674-340D-9D08075E8D8F}"/>
              </a:ext>
            </a:extLst>
          </p:cNvPr>
          <p:cNvSpPr txBox="1"/>
          <p:nvPr/>
        </p:nvSpPr>
        <p:spPr>
          <a:xfrm>
            <a:off x="2081287" y="1128782"/>
            <a:ext cx="3639118" cy="2062103"/>
          </a:xfrm>
          <a:prstGeom prst="rect">
            <a:avLst/>
          </a:prstGeom>
          <a:noFill/>
        </p:spPr>
        <p:txBody>
          <a:bodyPr wrap="square">
            <a:spAutoFit/>
          </a:bodyPr>
          <a:lstStyle/>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ומי מתעצבן/ת </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מזה שאחרים</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משאירים את הנעליים בסלון? </a:t>
            </a:r>
          </a:p>
        </p:txBody>
      </p:sp>
      <p:sp>
        <p:nvSpPr>
          <p:cNvPr id="15" name="TextBox 14">
            <a:extLst>
              <a:ext uri="{FF2B5EF4-FFF2-40B4-BE49-F238E27FC236}">
                <a16:creationId xmlns:a16="http://schemas.microsoft.com/office/drawing/2014/main" id="{8C5F2663-071A-C178-CF83-D435EA7DF5DA}"/>
              </a:ext>
            </a:extLst>
          </p:cNvPr>
          <p:cNvSpPr txBox="1"/>
          <p:nvPr/>
        </p:nvSpPr>
        <p:spPr>
          <a:xfrm>
            <a:off x="7270960" y="4173913"/>
            <a:ext cx="3525674" cy="2031133"/>
          </a:xfrm>
          <a:prstGeom prst="rect">
            <a:avLst/>
          </a:prstGeom>
          <a:noFill/>
        </p:spPr>
        <p:txBody>
          <a:bodyPr wrap="square">
            <a:spAutoFit/>
          </a:bodyPr>
          <a:lstStyle/>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מי כמוני אוהב/ת </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לאכול רק את </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האוכל של הצהרון? </a:t>
            </a:r>
          </a:p>
          <a:p>
            <a:pPr algn="ctr" defTabSz="914446">
              <a:lnSpc>
                <a:spcPct val="107000"/>
              </a:lnSpc>
              <a:defRPr/>
            </a:pPr>
            <a:endParaRPr lang="en-US" sz="2933" dirty="0">
              <a:solidFill>
                <a:prstClr val="black"/>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7" name="Rectangle: Rounded Corners 8">
            <a:extLst>
              <a:ext uri="{FF2B5EF4-FFF2-40B4-BE49-F238E27FC236}">
                <a16:creationId xmlns:a16="http://schemas.microsoft.com/office/drawing/2014/main" id="{DCC8AB2A-1044-E007-DAC1-0434F7131208}"/>
              </a:ext>
            </a:extLst>
          </p:cNvPr>
          <p:cNvSpPr/>
          <p:nvPr/>
        </p:nvSpPr>
        <p:spPr>
          <a:xfrm>
            <a:off x="2093987" y="3822450"/>
            <a:ext cx="3837415" cy="2660857"/>
          </a:xfrm>
          <a:custGeom>
            <a:avLst/>
            <a:gdLst>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 name="connsiteX0" fmla="*/ 0 w 3837415"/>
              <a:gd name="connsiteY0" fmla="*/ 443484 h 2660857"/>
              <a:gd name="connsiteX1" fmla="*/ 384075 w 3837415"/>
              <a:gd name="connsiteY1" fmla="*/ 0 h 2660857"/>
              <a:gd name="connsiteX2" fmla="*/ 3453337 w 3837415"/>
              <a:gd name="connsiteY2" fmla="*/ 0 h 2660857"/>
              <a:gd name="connsiteX3" fmla="*/ 3837415 w 3837415"/>
              <a:gd name="connsiteY3" fmla="*/ 443484 h 2660857"/>
              <a:gd name="connsiteX4" fmla="*/ 3837415 w 3837415"/>
              <a:gd name="connsiteY4" fmla="*/ 2217371 h 2660857"/>
              <a:gd name="connsiteX5" fmla="*/ 3453337 w 3837415"/>
              <a:gd name="connsiteY5" fmla="*/ 2660856 h 2660857"/>
              <a:gd name="connsiteX6" fmla="*/ 384075 w 3837415"/>
              <a:gd name="connsiteY6" fmla="*/ 2660856 h 2660857"/>
              <a:gd name="connsiteX7" fmla="*/ 0 w 3837415"/>
              <a:gd name="connsiteY7" fmla="*/ 2217371 h 2660857"/>
              <a:gd name="connsiteX8" fmla="*/ 0 w 3837415"/>
              <a:gd name="connsiteY8" fmla="*/ 443484 h 266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415" h="2660857" fill="none" extrusionOk="0">
                <a:moveTo>
                  <a:pt x="0" y="443484"/>
                </a:moveTo>
                <a:cubicBezTo>
                  <a:pt x="22494" y="113358"/>
                  <a:pt x="112589" y="-88175"/>
                  <a:pt x="384075" y="0"/>
                </a:cubicBezTo>
                <a:cubicBezTo>
                  <a:pt x="1282560" y="-6982"/>
                  <a:pt x="1774571" y="-233794"/>
                  <a:pt x="3453337" y="0"/>
                </a:cubicBezTo>
                <a:cubicBezTo>
                  <a:pt x="3599035" y="-66040"/>
                  <a:pt x="3860995" y="334298"/>
                  <a:pt x="3837415" y="443484"/>
                </a:cubicBezTo>
                <a:cubicBezTo>
                  <a:pt x="3689576" y="858244"/>
                  <a:pt x="3973880" y="1694506"/>
                  <a:pt x="3837415" y="2217371"/>
                </a:cubicBezTo>
                <a:cubicBezTo>
                  <a:pt x="3756165" y="2427693"/>
                  <a:pt x="3612353" y="2642934"/>
                  <a:pt x="3453337" y="2660856"/>
                </a:cubicBezTo>
                <a:cubicBezTo>
                  <a:pt x="1870310" y="2461052"/>
                  <a:pt x="765936" y="2635217"/>
                  <a:pt x="384075" y="2660856"/>
                </a:cubicBezTo>
                <a:cubicBezTo>
                  <a:pt x="112109" y="2607416"/>
                  <a:pt x="-124125" y="2382584"/>
                  <a:pt x="0" y="2217371"/>
                </a:cubicBezTo>
                <a:cubicBezTo>
                  <a:pt x="-14690" y="1349067"/>
                  <a:pt x="-88921" y="1189055"/>
                  <a:pt x="0" y="443484"/>
                </a:cubicBezTo>
                <a:close/>
              </a:path>
              <a:path w="3837415" h="2660857" stroke="0" extrusionOk="0">
                <a:moveTo>
                  <a:pt x="0" y="443484"/>
                </a:moveTo>
                <a:cubicBezTo>
                  <a:pt x="-3004" y="146866"/>
                  <a:pt x="87973" y="-24151"/>
                  <a:pt x="384075" y="0"/>
                </a:cubicBezTo>
                <a:cubicBezTo>
                  <a:pt x="830920" y="-143230"/>
                  <a:pt x="2900257" y="-34966"/>
                  <a:pt x="3453337" y="0"/>
                </a:cubicBezTo>
                <a:cubicBezTo>
                  <a:pt x="3630326" y="-97503"/>
                  <a:pt x="3890950" y="157600"/>
                  <a:pt x="3837415" y="443484"/>
                </a:cubicBezTo>
                <a:cubicBezTo>
                  <a:pt x="3850692" y="1113123"/>
                  <a:pt x="4234865" y="1545332"/>
                  <a:pt x="3837415" y="2217371"/>
                </a:cubicBezTo>
                <a:cubicBezTo>
                  <a:pt x="3791522" y="2516661"/>
                  <a:pt x="3702442" y="2658167"/>
                  <a:pt x="3453337" y="2660856"/>
                </a:cubicBezTo>
                <a:cubicBezTo>
                  <a:pt x="2495495" y="2508509"/>
                  <a:pt x="845933" y="2788618"/>
                  <a:pt x="384075" y="2660856"/>
                </a:cubicBezTo>
                <a:cubicBezTo>
                  <a:pt x="300283" y="2579073"/>
                  <a:pt x="-50638" y="2552069"/>
                  <a:pt x="0" y="2217371"/>
                </a:cubicBezTo>
                <a:cubicBezTo>
                  <a:pt x="-10422" y="1814554"/>
                  <a:pt x="184725" y="791391"/>
                  <a:pt x="0" y="443484"/>
                </a:cubicBezTo>
                <a:close/>
              </a:path>
              <a:path w="3837415" h="2660857" fill="none" stroke="0" extrusionOk="0">
                <a:moveTo>
                  <a:pt x="0" y="443484"/>
                </a:moveTo>
                <a:cubicBezTo>
                  <a:pt x="-28719" y="211481"/>
                  <a:pt x="82024" y="32726"/>
                  <a:pt x="384075" y="0"/>
                </a:cubicBezTo>
                <a:cubicBezTo>
                  <a:pt x="1261928" y="208067"/>
                  <a:pt x="2308966" y="41067"/>
                  <a:pt x="3453337" y="0"/>
                </a:cubicBezTo>
                <a:cubicBezTo>
                  <a:pt x="3685998" y="-43048"/>
                  <a:pt x="3932384" y="262161"/>
                  <a:pt x="3837415" y="443484"/>
                </a:cubicBezTo>
                <a:cubicBezTo>
                  <a:pt x="3929735" y="706440"/>
                  <a:pt x="3718121" y="1605759"/>
                  <a:pt x="3837415" y="2217371"/>
                </a:cubicBezTo>
                <a:cubicBezTo>
                  <a:pt x="3800960" y="2429872"/>
                  <a:pt x="3684116" y="2606424"/>
                  <a:pt x="3453337" y="2660856"/>
                </a:cubicBezTo>
                <a:cubicBezTo>
                  <a:pt x="1864522" y="2538705"/>
                  <a:pt x="987753" y="2646909"/>
                  <a:pt x="384075" y="2660856"/>
                </a:cubicBezTo>
                <a:cubicBezTo>
                  <a:pt x="218324" y="2676536"/>
                  <a:pt x="-103660" y="2522685"/>
                  <a:pt x="0" y="2217371"/>
                </a:cubicBezTo>
                <a:cubicBezTo>
                  <a:pt x="92050" y="1344857"/>
                  <a:pt x="-128508" y="1147899"/>
                  <a:pt x="0" y="443484"/>
                </a:cubicBezTo>
                <a:close/>
              </a:path>
              <a:path w="3837415" h="2660857" fill="none" stroke="0" extrusionOk="0">
                <a:moveTo>
                  <a:pt x="0" y="443484"/>
                </a:moveTo>
                <a:cubicBezTo>
                  <a:pt x="3934" y="167595"/>
                  <a:pt x="162218" y="23961"/>
                  <a:pt x="384075" y="0"/>
                </a:cubicBezTo>
                <a:cubicBezTo>
                  <a:pt x="1006304" y="324786"/>
                  <a:pt x="2047644" y="-307751"/>
                  <a:pt x="3453337" y="0"/>
                </a:cubicBezTo>
                <a:cubicBezTo>
                  <a:pt x="3621680" y="-19243"/>
                  <a:pt x="3883476" y="299851"/>
                  <a:pt x="3837415" y="443484"/>
                </a:cubicBezTo>
                <a:cubicBezTo>
                  <a:pt x="3750529" y="800328"/>
                  <a:pt x="3843026" y="1703242"/>
                  <a:pt x="3837415" y="2217371"/>
                </a:cubicBezTo>
                <a:cubicBezTo>
                  <a:pt x="3822475" y="2442820"/>
                  <a:pt x="3637079" y="2719996"/>
                  <a:pt x="3453337" y="2660856"/>
                </a:cubicBezTo>
                <a:cubicBezTo>
                  <a:pt x="1940167" y="2670943"/>
                  <a:pt x="814851" y="2648779"/>
                  <a:pt x="384075" y="2660856"/>
                </a:cubicBezTo>
                <a:cubicBezTo>
                  <a:pt x="159986" y="2656325"/>
                  <a:pt x="-104122" y="2421174"/>
                  <a:pt x="0" y="2217371"/>
                </a:cubicBezTo>
                <a:cubicBezTo>
                  <a:pt x="-1339" y="1335745"/>
                  <a:pt x="-97262" y="1172367"/>
                  <a:pt x="0" y="443484"/>
                </a:cubicBezTo>
                <a:close/>
              </a:path>
              <a:path w="3837415" h="2660857" fill="none" stroke="0" extrusionOk="0">
                <a:moveTo>
                  <a:pt x="0" y="443484"/>
                </a:moveTo>
                <a:cubicBezTo>
                  <a:pt x="2155" y="113000"/>
                  <a:pt x="104254" y="-25911"/>
                  <a:pt x="384075" y="0"/>
                </a:cubicBezTo>
                <a:cubicBezTo>
                  <a:pt x="1265169" y="89951"/>
                  <a:pt x="1826325" y="-229444"/>
                  <a:pt x="3453337" y="0"/>
                </a:cubicBezTo>
                <a:cubicBezTo>
                  <a:pt x="3617068" y="-44042"/>
                  <a:pt x="3861693" y="310241"/>
                  <a:pt x="3837415" y="443484"/>
                </a:cubicBezTo>
                <a:cubicBezTo>
                  <a:pt x="3737759" y="827672"/>
                  <a:pt x="3919877" y="1715329"/>
                  <a:pt x="3837415" y="2217371"/>
                </a:cubicBezTo>
                <a:cubicBezTo>
                  <a:pt x="3795510" y="2470014"/>
                  <a:pt x="3634568" y="2657268"/>
                  <a:pt x="3453337" y="2660856"/>
                </a:cubicBezTo>
                <a:cubicBezTo>
                  <a:pt x="1900844" y="2532499"/>
                  <a:pt x="877079" y="2663230"/>
                  <a:pt x="384075" y="2660856"/>
                </a:cubicBezTo>
                <a:cubicBezTo>
                  <a:pt x="137047" y="2627354"/>
                  <a:pt x="-103188" y="2409291"/>
                  <a:pt x="0" y="2217371"/>
                </a:cubicBezTo>
                <a:cubicBezTo>
                  <a:pt x="-16621" y="1353612"/>
                  <a:pt x="-115953" y="1175933"/>
                  <a:pt x="0" y="443484"/>
                </a:cubicBezTo>
                <a:close/>
              </a:path>
            </a:pathLst>
          </a:custGeom>
          <a:solidFill>
            <a:schemeClr val="accent4">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 name="connsiteX0" fmla="*/ 0 w 5756123"/>
                      <a:gd name="connsiteY0" fmla="*/ 665227 h 3991286"/>
                      <a:gd name="connsiteX1" fmla="*/ 576113 w 5756123"/>
                      <a:gd name="connsiteY1" fmla="*/ 0 h 3991286"/>
                      <a:gd name="connsiteX2" fmla="*/ 5180007 w 5756123"/>
                      <a:gd name="connsiteY2" fmla="*/ 0 h 3991286"/>
                      <a:gd name="connsiteX3" fmla="*/ 5756123 w 5756123"/>
                      <a:gd name="connsiteY3" fmla="*/ 665227 h 3991286"/>
                      <a:gd name="connsiteX4" fmla="*/ 5756123 w 5756123"/>
                      <a:gd name="connsiteY4" fmla="*/ 3326057 h 3991286"/>
                      <a:gd name="connsiteX5" fmla="*/ 5180007 w 5756123"/>
                      <a:gd name="connsiteY5" fmla="*/ 3991285 h 3991286"/>
                      <a:gd name="connsiteX6" fmla="*/ 576113 w 5756123"/>
                      <a:gd name="connsiteY6" fmla="*/ 3991285 h 3991286"/>
                      <a:gd name="connsiteX7" fmla="*/ 0 w 5756123"/>
                      <a:gd name="connsiteY7" fmla="*/ 3326057 h 3991286"/>
                      <a:gd name="connsiteX8" fmla="*/ 0 w 5756123"/>
                      <a:gd name="connsiteY8" fmla="*/ 665227 h 399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123" h="3991286" fill="none" extrusionOk="0">
                        <a:moveTo>
                          <a:pt x="0" y="665227"/>
                        </a:moveTo>
                        <a:cubicBezTo>
                          <a:pt x="24507" y="211093"/>
                          <a:pt x="193002" y="-96269"/>
                          <a:pt x="576113" y="0"/>
                        </a:cubicBezTo>
                        <a:cubicBezTo>
                          <a:pt x="1800378" y="60326"/>
                          <a:pt x="2730900" y="-332813"/>
                          <a:pt x="5180007" y="0"/>
                        </a:cubicBezTo>
                        <a:cubicBezTo>
                          <a:pt x="5418673" y="-76489"/>
                          <a:pt x="5785747" y="463154"/>
                          <a:pt x="5756123" y="665227"/>
                        </a:cubicBezTo>
                        <a:cubicBezTo>
                          <a:pt x="5594899" y="1269295"/>
                          <a:pt x="5946085" y="2534241"/>
                          <a:pt x="5756123" y="3326057"/>
                        </a:cubicBezTo>
                        <a:cubicBezTo>
                          <a:pt x="5669094" y="3656529"/>
                          <a:pt x="5456606" y="3977288"/>
                          <a:pt x="5180007" y="3991285"/>
                        </a:cubicBezTo>
                        <a:cubicBezTo>
                          <a:pt x="2876898" y="3774095"/>
                          <a:pt x="1220973" y="3921310"/>
                          <a:pt x="576113" y="3991285"/>
                        </a:cubicBezTo>
                        <a:cubicBezTo>
                          <a:pt x="181054" y="3923900"/>
                          <a:pt x="-143851" y="3605586"/>
                          <a:pt x="0" y="3326057"/>
                        </a:cubicBezTo>
                        <a:cubicBezTo>
                          <a:pt x="14826" y="2014665"/>
                          <a:pt x="-123962" y="1774155"/>
                          <a:pt x="0" y="665227"/>
                        </a:cubicBezTo>
                        <a:close/>
                      </a:path>
                      <a:path w="5756123" h="3991286" stroke="0" extrusionOk="0">
                        <a:moveTo>
                          <a:pt x="0" y="665227"/>
                        </a:moveTo>
                        <a:cubicBezTo>
                          <a:pt x="-5785" y="232999"/>
                          <a:pt x="161482" y="3123"/>
                          <a:pt x="576113" y="0"/>
                        </a:cubicBezTo>
                        <a:cubicBezTo>
                          <a:pt x="1363315" y="-178698"/>
                          <a:pt x="4331451" y="-55860"/>
                          <a:pt x="5180007" y="0"/>
                        </a:cubicBezTo>
                        <a:cubicBezTo>
                          <a:pt x="5465573" y="-81941"/>
                          <a:pt x="5795418" y="278106"/>
                          <a:pt x="5756123" y="665227"/>
                        </a:cubicBezTo>
                        <a:cubicBezTo>
                          <a:pt x="5760420" y="1666034"/>
                          <a:pt x="6253955" y="2383729"/>
                          <a:pt x="5756123" y="3326057"/>
                        </a:cubicBezTo>
                        <a:cubicBezTo>
                          <a:pt x="5690749" y="3771078"/>
                          <a:pt x="5538108" y="4000210"/>
                          <a:pt x="5180007" y="3991285"/>
                        </a:cubicBezTo>
                        <a:cubicBezTo>
                          <a:pt x="3692269" y="3759025"/>
                          <a:pt x="1186608" y="4175984"/>
                          <a:pt x="576113" y="3991285"/>
                        </a:cubicBezTo>
                        <a:cubicBezTo>
                          <a:pt x="404023" y="3928820"/>
                          <a:pt x="-61939" y="3790516"/>
                          <a:pt x="0" y="3326057"/>
                        </a:cubicBezTo>
                        <a:cubicBezTo>
                          <a:pt x="8285" y="2743532"/>
                          <a:pt x="259141" y="1153927"/>
                          <a:pt x="0" y="665227"/>
                        </a:cubicBezTo>
                        <a:close/>
                      </a:path>
                      <a:path w="5756123" h="3991286" fill="none" stroke="0" extrusionOk="0">
                        <a:moveTo>
                          <a:pt x="0" y="665227"/>
                        </a:moveTo>
                        <a:cubicBezTo>
                          <a:pt x="-35232" y="310653"/>
                          <a:pt x="160464" y="20707"/>
                          <a:pt x="576113" y="0"/>
                        </a:cubicBezTo>
                        <a:cubicBezTo>
                          <a:pt x="1834573" y="327075"/>
                          <a:pt x="3373291" y="-198419"/>
                          <a:pt x="5180007" y="0"/>
                        </a:cubicBezTo>
                        <a:cubicBezTo>
                          <a:pt x="5526264" y="-39299"/>
                          <a:pt x="5856180" y="382851"/>
                          <a:pt x="5756123" y="665227"/>
                        </a:cubicBezTo>
                        <a:cubicBezTo>
                          <a:pt x="5903904" y="1069141"/>
                          <a:pt x="5534003" y="2531608"/>
                          <a:pt x="5756123" y="3326057"/>
                        </a:cubicBezTo>
                        <a:cubicBezTo>
                          <a:pt x="5724748" y="3679599"/>
                          <a:pt x="5492751" y="3962768"/>
                          <a:pt x="5180007" y="3991285"/>
                        </a:cubicBezTo>
                        <a:cubicBezTo>
                          <a:pt x="2880044" y="3885861"/>
                          <a:pt x="1470453" y="3955993"/>
                          <a:pt x="576113" y="3991285"/>
                        </a:cubicBezTo>
                        <a:cubicBezTo>
                          <a:pt x="316599" y="4007139"/>
                          <a:pt x="-133820" y="3719339"/>
                          <a:pt x="0" y="3326057"/>
                        </a:cubicBezTo>
                        <a:cubicBezTo>
                          <a:pt x="82354" y="2015118"/>
                          <a:pt x="-156077" y="1737159"/>
                          <a:pt x="0" y="665227"/>
                        </a:cubicBezTo>
                        <a:close/>
                      </a:path>
                      <a:path w="5756123" h="3991286" fill="none" stroke="0" extrusionOk="0">
                        <a:moveTo>
                          <a:pt x="0" y="665227"/>
                        </a:moveTo>
                        <a:cubicBezTo>
                          <a:pt x="3238" y="234441"/>
                          <a:pt x="207417" y="-15730"/>
                          <a:pt x="576113" y="0"/>
                        </a:cubicBezTo>
                        <a:cubicBezTo>
                          <a:pt x="1646478" y="248964"/>
                          <a:pt x="2884884" y="-369425"/>
                          <a:pt x="5180007" y="0"/>
                        </a:cubicBezTo>
                        <a:cubicBezTo>
                          <a:pt x="5441336" y="-49463"/>
                          <a:pt x="5819916" y="427351"/>
                          <a:pt x="5756123" y="665227"/>
                        </a:cubicBezTo>
                        <a:cubicBezTo>
                          <a:pt x="5711465" y="1223342"/>
                          <a:pt x="5790786" y="2579692"/>
                          <a:pt x="5756123" y="3326057"/>
                        </a:cubicBezTo>
                        <a:cubicBezTo>
                          <a:pt x="5714227" y="3699757"/>
                          <a:pt x="5451291" y="4034169"/>
                          <a:pt x="5180007" y="3991285"/>
                        </a:cubicBezTo>
                        <a:cubicBezTo>
                          <a:pt x="2927887" y="3907128"/>
                          <a:pt x="1308126" y="3974019"/>
                          <a:pt x="576113" y="3991285"/>
                        </a:cubicBezTo>
                        <a:cubicBezTo>
                          <a:pt x="240506" y="3975520"/>
                          <a:pt x="-136557" y="3629809"/>
                          <a:pt x="0" y="3326057"/>
                        </a:cubicBezTo>
                        <a:cubicBezTo>
                          <a:pt x="-20472" y="2030034"/>
                          <a:pt x="-168540" y="1755358"/>
                          <a:pt x="0" y="665227"/>
                        </a:cubicBezTo>
                        <a:close/>
                      </a:path>
                    </a:pathLst>
                  </a:custGeom>
                  <ask:type>
                    <ask:lineSketchCurved/>
                  </ask:type>
                </ask:lineSketchStyleProps>
              </a:ext>
            </a:extLst>
          </a:ln>
          <a:effectLst/>
        </p:spPr>
        <p:txBody>
          <a:bodyPr rtlCol="1" anchor="ctr"/>
          <a:lstStyle/>
          <a:p>
            <a:pPr marL="45722" algn="ctr" defTabSz="914446" rtl="0">
              <a:defRPr/>
            </a:pPr>
            <a:endParaRPr lang="he-IL" sz="2800" kern="0" dirty="0">
              <a:solidFill>
                <a:srgbClr val="000000"/>
              </a:solidFill>
              <a:latin typeface="Calibri" panose="020F0502020204030204" pitchFamily="34" charset="0"/>
              <a:cs typeface="Calibri" panose="020F0502020204030204" pitchFamily="34" charset="0"/>
              <a:sym typeface="Arial"/>
            </a:endParaRPr>
          </a:p>
        </p:txBody>
      </p:sp>
      <p:sp>
        <p:nvSpPr>
          <p:cNvPr id="22" name="TextBox 21">
            <a:extLst>
              <a:ext uri="{FF2B5EF4-FFF2-40B4-BE49-F238E27FC236}">
                <a16:creationId xmlns:a16="http://schemas.microsoft.com/office/drawing/2014/main" id="{22D1D83F-3BC8-3E33-574A-6523AAF6E5FF}"/>
              </a:ext>
            </a:extLst>
          </p:cNvPr>
          <p:cNvSpPr txBox="1"/>
          <p:nvPr/>
        </p:nvSpPr>
        <p:spPr>
          <a:xfrm>
            <a:off x="2390738" y="3822450"/>
            <a:ext cx="3020215" cy="2554545"/>
          </a:xfrm>
          <a:prstGeom prst="rect">
            <a:avLst/>
          </a:prstGeom>
          <a:noFill/>
        </p:spPr>
        <p:txBody>
          <a:bodyPr wrap="square">
            <a:spAutoFit/>
          </a:bodyPr>
          <a:lstStyle/>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מי כמונו אוכלים </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לפחות פעם בשבוע </a:t>
            </a:r>
          </a:p>
          <a:p>
            <a:pPr algn="ctr" defTabSz="609630">
              <a:buClr>
                <a:prstClr val="black"/>
              </a:buClr>
              <a:buSzPts val="3600"/>
              <a:defRPr/>
            </a:pPr>
            <a:r>
              <a:rPr lang="he-IL" sz="3200" b="1" dirty="0">
                <a:solidFill>
                  <a:srgbClr val="44546A"/>
                </a:solidFill>
                <a:latin typeface="Calibri" panose="020F0502020204030204" pitchFamily="34" charset="0"/>
                <a:cs typeface="Calibri" panose="020F0502020204030204" pitchFamily="34" charset="0"/>
              </a:rPr>
              <a:t>ארוחה משפחתית משותפת? </a:t>
            </a:r>
          </a:p>
        </p:txBody>
      </p:sp>
    </p:spTree>
    <p:extLst>
      <p:ext uri="{BB962C8B-B14F-4D97-AF65-F5344CB8AC3E}">
        <p14:creationId xmlns:p14="http://schemas.microsoft.com/office/powerpoint/2010/main" val="143074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11" grpId="0"/>
      <p:bldP spid="13" grpId="0"/>
      <p:bldP spid="15" grpId="0"/>
      <p:bldP spid="17"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685800" y="685800"/>
            <a:ext cx="10820400" cy="54864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5" name="Picture 6">
            <a:extLst>
              <a:ext uri="{FF2B5EF4-FFF2-40B4-BE49-F238E27FC236}">
                <a16:creationId xmlns:a16="http://schemas.microsoft.com/office/drawing/2014/main" id="{7E3614B3-24C9-8EFB-82B7-651B01E582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883879">
            <a:off x="2286001" y="177800"/>
            <a:ext cx="7426243" cy="5393309"/>
          </a:xfrm>
          <a:prstGeom prst="rect">
            <a:avLst/>
          </a:prstGeom>
        </p:spPr>
      </p:pic>
      <p:pic>
        <p:nvPicPr>
          <p:cNvPr id="6" name="Picture 2" descr="Ventoso, Viento, Cabello, Soplo, Niña">
            <a:extLst>
              <a:ext uri="{FF2B5EF4-FFF2-40B4-BE49-F238E27FC236}">
                <a16:creationId xmlns:a16="http://schemas.microsoft.com/office/drawing/2014/main" id="{BC22BF59-7CB2-62CD-7FA9-3FBB02458E6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89758">
            <a:off x="5777054" y="3602549"/>
            <a:ext cx="3543211" cy="3543211"/>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id="{BB832C06-9795-EB6C-9F12-F54FFBF90E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582" y="1092200"/>
            <a:ext cx="7958002" cy="31905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a:extLst>
              <a:ext uri="{FF2B5EF4-FFF2-40B4-BE49-F238E27FC236}">
                <a16:creationId xmlns:a16="http://schemas.microsoft.com/office/drawing/2014/main" id="{E20E9170-47BC-F20B-8206-0F778E971437}"/>
              </a:ext>
            </a:extLst>
          </p:cNvPr>
          <p:cNvGrpSpPr/>
          <p:nvPr/>
        </p:nvGrpSpPr>
        <p:grpSpPr>
          <a:xfrm>
            <a:off x="584200" y="431800"/>
            <a:ext cx="11049000" cy="6172200"/>
            <a:chOff x="0" y="0"/>
            <a:chExt cx="17532556" cy="8889747"/>
          </a:xfrm>
        </p:grpSpPr>
        <p:sp>
          <p:nvSpPr>
            <p:cNvPr id="34" name="Freeform 3">
              <a:extLst>
                <a:ext uri="{FF2B5EF4-FFF2-40B4-BE49-F238E27FC236}">
                  <a16:creationId xmlns:a16="http://schemas.microsoft.com/office/drawing/2014/main" id="{C246C9EA-5A99-B75F-424D-7C2CC907CF2B}"/>
                </a:ext>
              </a:extLst>
            </p:cNvPr>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sp>
      </p:grpSp>
      <p:pic>
        <p:nvPicPr>
          <p:cNvPr id="2" name="Picture 6">
            <a:extLst>
              <a:ext uri="{FF2B5EF4-FFF2-40B4-BE49-F238E27FC236}">
                <a16:creationId xmlns:a16="http://schemas.microsoft.com/office/drawing/2014/main" id="{C62A39AE-ADE5-D1F7-8F3F-52B8F5A40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17679" y="673672"/>
            <a:ext cx="9356643" cy="5688457"/>
          </a:xfrm>
          <a:prstGeom prst="rect">
            <a:avLst/>
          </a:prstGeom>
        </p:spPr>
      </p:pic>
      <p:sp>
        <p:nvSpPr>
          <p:cNvPr id="5" name="TextBox 23">
            <a:extLst>
              <a:ext uri="{FF2B5EF4-FFF2-40B4-BE49-F238E27FC236}">
                <a16:creationId xmlns:a16="http://schemas.microsoft.com/office/drawing/2014/main" id="{8EAEF200-4A64-177C-3859-2B2104D6E984}"/>
              </a:ext>
            </a:extLst>
          </p:cNvPr>
          <p:cNvSpPr txBox="1"/>
          <p:nvPr/>
        </p:nvSpPr>
        <p:spPr>
          <a:xfrm>
            <a:off x="3454400" y="3683001"/>
            <a:ext cx="4902200" cy="1200329"/>
          </a:xfrm>
          <a:prstGeom prst="rect">
            <a:avLst/>
          </a:prstGeom>
          <a:noFill/>
        </p:spPr>
        <p:txBody>
          <a:bodyPr wrap="square">
            <a:spAutoFit/>
          </a:bodyPr>
          <a:lstStyle/>
          <a:p>
            <a:pPr algn="ctr" defTabSz="609660">
              <a:defRPr/>
            </a:pPr>
            <a:r>
              <a:rPr lang="he-IL" sz="3600" b="1" dirty="0">
                <a:solidFill>
                  <a:srgbClr val="1F497D"/>
                </a:solidFill>
                <a:latin typeface="Calibri" panose="020F0502020204030204" pitchFamily="34" charset="0"/>
                <a:cs typeface="Calibri" panose="020F0502020204030204" pitchFamily="34" charset="0"/>
              </a:rPr>
              <a:t>מה בעצם אפשר להבין מכך?</a:t>
            </a:r>
            <a:endParaRPr lang="he-IL" sz="3600" b="1" dirty="0">
              <a:solidFill>
                <a:srgbClr val="1F497D"/>
              </a:solidFill>
              <a:latin typeface="Calibri"/>
              <a:cs typeface="Arial" panose="020B0604020202020204" pitchFamily="34" charset="0"/>
            </a:endParaRPr>
          </a:p>
        </p:txBody>
      </p:sp>
      <p:sp>
        <p:nvSpPr>
          <p:cNvPr id="4" name="תיבת טקסט 9">
            <a:extLst>
              <a:ext uri="{FF2B5EF4-FFF2-40B4-BE49-F238E27FC236}">
                <a16:creationId xmlns:a16="http://schemas.microsoft.com/office/drawing/2014/main" id="{16B02D98-8928-7FED-AB82-5CFFDE27E056}"/>
              </a:ext>
            </a:extLst>
          </p:cNvPr>
          <p:cNvSpPr txBox="1"/>
          <p:nvPr/>
        </p:nvSpPr>
        <p:spPr>
          <a:xfrm>
            <a:off x="1879600" y="1600200"/>
            <a:ext cx="8432800" cy="1323439"/>
          </a:xfrm>
          <a:prstGeom prst="rect">
            <a:avLst/>
          </a:prstGeom>
          <a:noFill/>
        </p:spPr>
        <p:txBody>
          <a:bodyPr wrap="square">
            <a:spAutoFit/>
          </a:bodyPr>
          <a:lstStyle/>
          <a:p>
            <a:pPr algn="ctr" defTabSz="609660">
              <a:defRPr/>
            </a:pPr>
            <a:r>
              <a:rPr lang="he-IL" sz="4000" b="1" dirty="0">
                <a:solidFill>
                  <a:srgbClr val="1F497D"/>
                </a:solidFill>
                <a:latin typeface="Calibri" panose="020F0502020204030204" pitchFamily="34" charset="0"/>
                <a:cs typeface="Calibri" panose="020F0502020204030204" pitchFamily="34" charset="0"/>
              </a:rPr>
              <a:t>באיזו מידה גילינו במשחק</a:t>
            </a:r>
            <a:r>
              <a:rPr lang="en-US" sz="4000" b="1" dirty="0">
                <a:solidFill>
                  <a:srgbClr val="1F497D"/>
                </a:solidFill>
                <a:latin typeface="Calibri" panose="020F0502020204030204" pitchFamily="34" charset="0"/>
                <a:cs typeface="Calibri" panose="020F0502020204030204" pitchFamily="34" charset="0"/>
              </a:rPr>
              <a:t> </a:t>
            </a:r>
            <a:br>
              <a:rPr lang="en-US" sz="4000" b="1" dirty="0">
                <a:solidFill>
                  <a:srgbClr val="1F497D"/>
                </a:solidFill>
                <a:latin typeface="Calibri" panose="020F0502020204030204" pitchFamily="34" charset="0"/>
                <a:cs typeface="Calibri" panose="020F0502020204030204" pitchFamily="34" charset="0"/>
              </a:rPr>
            </a:br>
            <a:r>
              <a:rPr lang="he-IL" sz="4000" b="1" dirty="0">
                <a:solidFill>
                  <a:srgbClr val="1F497D"/>
                </a:solidFill>
                <a:latin typeface="Calibri" panose="020F0502020204030204" pitchFamily="34" charset="0"/>
                <a:cs typeface="Calibri" panose="020F0502020204030204" pitchFamily="34" charset="0"/>
              </a:rPr>
              <a:t>עד כמה אנחנו דומים או שונים זה מזה?</a:t>
            </a:r>
          </a:p>
        </p:txBody>
      </p:sp>
    </p:spTree>
    <p:extLst>
      <p:ext uri="{BB962C8B-B14F-4D97-AF65-F5344CB8AC3E}">
        <p14:creationId xmlns:p14="http://schemas.microsoft.com/office/powerpoint/2010/main" val="39281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1997</Words>
  <Application>Microsoft Office PowerPoint</Application>
  <PresentationFormat>מסך רחב</PresentationFormat>
  <Paragraphs>183</Paragraphs>
  <Slides>29</Slides>
  <Notes>27</Notes>
  <HiddenSlides>0</HiddenSlides>
  <MMClips>0</MMClips>
  <ScaleCrop>false</ScaleCrop>
  <HeadingPairs>
    <vt:vector size="6" baseType="variant">
      <vt:variant>
        <vt:lpstr>גופנים בשימוש</vt:lpstr>
      </vt:variant>
      <vt:variant>
        <vt:i4>12</vt:i4>
      </vt:variant>
      <vt:variant>
        <vt:lpstr>ערכת נושא</vt:lpstr>
      </vt:variant>
      <vt:variant>
        <vt:i4>4</vt:i4>
      </vt:variant>
      <vt:variant>
        <vt:lpstr>כותרות שקופיות</vt:lpstr>
      </vt:variant>
      <vt:variant>
        <vt:i4>29</vt:i4>
      </vt:variant>
    </vt:vector>
  </HeadingPairs>
  <TitlesOfParts>
    <vt:vector size="45" baseType="lpstr">
      <vt:lpstr>Abraham</vt:lpstr>
      <vt:lpstr>Arial</vt:lpstr>
      <vt:lpstr>Assistant SemiBold</vt:lpstr>
      <vt:lpstr>Calibri</vt:lpstr>
      <vt:lpstr>Calibri Light</vt:lpstr>
      <vt:lpstr>Cambria</vt:lpstr>
      <vt:lpstr>Courier New</vt:lpstr>
      <vt:lpstr>David</vt:lpstr>
      <vt:lpstr>Gan CLM</vt:lpstr>
      <vt:lpstr>Tahoma</vt:lpstr>
      <vt:lpstr>Times New Roman</vt:lpstr>
      <vt:lpstr>Varela Round</vt:lpstr>
      <vt:lpstr>Office Theme</vt:lpstr>
      <vt:lpstr>1_ערכת נושא Office</vt:lpstr>
      <vt:lpstr>4_ערכת נושא Office</vt:lpstr>
      <vt:lpstr>5_ערכת נושא Office</vt:lpstr>
      <vt:lpstr>מצגת של PowerPoint‏</vt:lpstr>
      <vt:lpstr>רציונל המפגש</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שייכות</vt:lpstr>
      <vt:lpstr>שייכות בחיבור לכיתה</vt:lpstr>
      <vt:lpstr>אנ"י נותנ/ת מעצמי לאחרים</vt:lpstr>
      <vt:lpstr>כיצד נפתח את מודל אנ"י בבית?</vt:lpstr>
      <vt:lpstr>מן המקורות</vt:lpstr>
      <vt:lpstr>מצגת של PowerPoint‏</vt:lpstr>
      <vt:lpstr>מצגת של PowerPoint‏</vt:lpstr>
      <vt:lpstr>להדפסה</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Dafna Hadar Pecker</dc:creator>
  <cp:lastModifiedBy>דנה וסר הררי</cp:lastModifiedBy>
  <cp:revision>1</cp:revision>
  <dcterms:created xsi:type="dcterms:W3CDTF">2023-02-08T06:43:58Z</dcterms:created>
  <dcterms:modified xsi:type="dcterms:W3CDTF">2023-02-08T06:53:23Z</dcterms:modified>
</cp:coreProperties>
</file>